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660"/>
  </p:normalViewPr>
  <p:slideViewPr>
    <p:cSldViewPr>
      <p:cViewPr>
        <p:scale>
          <a:sx n="75" d="100"/>
          <a:sy n="75" d="100"/>
        </p:scale>
        <p:origin x="-97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75A6-9C63-41F7-BE3C-5F9EACE2717E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95DE3-0980-477A-B3A2-988935D2C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2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5DE3-0980-477A-B3A2-988935D2CE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81F1-F9ED-4C15-A2C7-09B1F132BAEF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10F2-9BE8-42EF-82F3-6C56EE7FF6B2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CFD1-6B49-49EB-84DC-3DADBE5DC85A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0463-70DB-419D-87A0-07EFE85FA20D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A39C-523D-4003-B0A4-7C5F4D5CE753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C05A-35FA-4D36-9DE8-6988B6312370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1748-3D8D-4E1C-847E-F6166B503FC7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B884-1B9F-4F76-BF80-3196BD6B54D6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14FC-2A35-4D0D-8ACC-53BF1E49C730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5A10-6634-42F7-A2A1-ABC216D60EAF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229A-8A17-47FB-8D11-EFC450F8ED52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t="1000" r="1000"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EF15-30C4-46D5-8813-4E736532E938}" type="datetime1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3CA46-2584-46CE-8387-86C1EA1E2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mailto:main@yugra.inf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eochemistry.ru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7504" y="1268760"/>
            <a:ext cx="8640960" cy="5078732"/>
            <a:chOff x="107504" y="1379984"/>
            <a:chExt cx="8640960" cy="5078732"/>
          </a:xfrm>
        </p:grpSpPr>
        <p:pic>
          <p:nvPicPr>
            <p:cNvPr id="10" name="Picture 2" descr="C:\Users\ПКПК\Desktop\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30760" y="1740024"/>
              <a:ext cx="2817704" cy="3240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107504" y="1379984"/>
              <a:ext cx="6302474" cy="5078732"/>
              <a:chOff x="107504" y="1379984"/>
              <a:chExt cx="6302474" cy="5078732"/>
            </a:xfrm>
          </p:grpSpPr>
          <p:pic>
            <p:nvPicPr>
              <p:cNvPr id="1026" name="Picture 2" descr="C:\Users\ПКПК\Desktop\bur-ust-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2699792" y="3573016"/>
                <a:ext cx="3710186" cy="28857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7" name="Picture 3" descr="C:\Users\ПКПК\Desktop\dsc09018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107504" y="2276872"/>
                <a:ext cx="3324865" cy="18722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9" name="Picture 5" descr="C:\Users\ПКПК\Desktop\33175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/>
              </a:blip>
              <a:srcRect/>
              <a:stretch>
                <a:fillRect/>
              </a:stretch>
            </p:blipFill>
            <p:spPr bwMode="auto">
              <a:xfrm>
                <a:off x="3082652" y="1379984"/>
                <a:ext cx="2857500" cy="1905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7520880" cy="1008112"/>
          </a:xfrm>
        </p:spPr>
        <p:txBody>
          <a:bodyPr anchor="b"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www.geochemistry.ru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main@yugra.info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 +7 (3466) 217-764</a:t>
            </a:r>
          </a:p>
          <a:p>
            <a:pPr algn="l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ХМАО-Югра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г. Нижневартовск, ул. Первомайская, 39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953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ЗАО «Научно-исследовательский центр «Югранефтегаз»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 водных объектов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P8121930Тарко-с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428868"/>
            <a:ext cx="1928794" cy="14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Губкинский 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86256"/>
            <a:ext cx="2000264" cy="10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Губкинский 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429264"/>
            <a:ext cx="250305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23812" y="1193181"/>
            <a:ext cx="9144000" cy="12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Работы по мониторингу водных объектов выполняются как на больших, так и малых реках РФ.</a:t>
            </a:r>
          </a:p>
          <a:p>
            <a:pPr algn="ctr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Основными целями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даного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исследования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являються: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классификация типов руслового процесса на участках водных объектов; анализ динамики и величины плановых деформаций русла; изменение конфигурации и положения береговой линии, контроль соблюдения режима в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водоохранной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зоне водного объекта.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2500306"/>
            <a:ext cx="578647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ts val="2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Комплекс работ включает:</a:t>
            </a:r>
          </a:p>
          <a:p>
            <a:pPr marL="357188" lvl="0" indent="-174625" algn="just" fontAlgn="base">
              <a:spcBef>
                <a:spcPts val="2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Составление программы ведения мониторинга с определением фоновых значений;</a:t>
            </a:r>
          </a:p>
          <a:p>
            <a:pPr marL="357188" lvl="0" indent="-174625" algn="just" fontAlgn="base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мониторинга:</a:t>
            </a:r>
          </a:p>
          <a:p>
            <a:pPr marL="357188" indent="182563" algn="just" eaLnBrk="1" fontAlgn="base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экологического обследования;</a:t>
            </a:r>
          </a:p>
          <a:p>
            <a:pPr marL="357188" indent="182563" algn="just" eaLnBrk="1" fontAlgn="base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топографо-геодезические работы;</a:t>
            </a:r>
          </a:p>
          <a:p>
            <a:pPr marL="357188" indent="182563" algn="just" eaLnBrk="1" fontAlgn="base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гидрологические исследование (разбивка створов с выполнением комплекса </a:t>
            </a:r>
          </a:p>
          <a:p>
            <a:pPr marL="357188" indent="182563" algn="just" eaLnBrk="1" fontAlgn="base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гидрометрических исследований); </a:t>
            </a:r>
          </a:p>
          <a:p>
            <a:pPr marL="357188" indent="182563" algn="just" eaLnBrk="1" fontAlgn="base" hangingPunct="1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гидрохимические исследования донных отложений, поверхностной воды;</a:t>
            </a:r>
          </a:p>
          <a:p>
            <a:pPr marL="357188" indent="182563" algn="just" eaLnBrk="1" fontAlgn="base" hangingPunct="1">
              <a:spcBef>
                <a:spcPts val="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промерные работы на водных объектах (обследование рельефа дна, выявление посторонних предметов на дне);</a:t>
            </a:r>
          </a:p>
          <a:p>
            <a:pPr marL="357188" indent="-174625" algn="just" eaLnBrk="1" fontAlgn="base" hangingPunct="1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Заполнение отчетных форм установленного образца.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10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11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Лабораторно-аналитические исследования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Испытательная лаборатории ЗАО «НИЦ «Югранефтегаз»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основана в 2009 году, аккредитована на техническую компетентность и независимость (аттестат аккредитации РОСС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.0001.21ЭЛ96).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060848"/>
            <a:ext cx="58326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Испытательная лаборатории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ЗАО «НИЦ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Югранефтегаз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 исследования в области охраны окружающей среды и экологический мониторинг природных объектов, в том числе исследования промышленных и бытовых отходов, грунтов, донных отложений, почвы, природных и сточных вод для экологических целей.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компонентный химический анализ осуществляется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-почв, грунтов, донных отложений - по 37 показателям;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-питьевой воды - по 15 показателям;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-природной воды (поверхностной, подземной) - по 61 показателю;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исследования отходов производства и потребления, шламов, осадков - по 20 показателям;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выполняются токсикологические исследования (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биотестирование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объектов окружающей среды: грунтов, почв, донных отложений, воды (питьевой, природной, сточной), отходов производства и потребления с применением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тест-объектов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geochemistry.ru/wp-content/gallery/galereya/l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667000" cy="2667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3096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Лаборатория оснащена собственной современной приборной базой: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газохроматографическими комплексами «Кристалл», 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атомно-абсорбционным спектрометром «МГА-915М» фирмы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Люмэкс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с электротермической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атомизацией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анализируемых проб, 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жидкостным хроматографом «ЛЮМАХРОМ», </a:t>
            </a:r>
          </a:p>
          <a:p>
            <a:pPr lvl="1"/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фотоэлектроколориметром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Юника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</a:p>
          <a:p>
            <a:pPr lvl="1"/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концентратомером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«КН-3»,</a:t>
            </a:r>
          </a:p>
          <a:p>
            <a:pPr lvl="1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анализаторами жидкости «ФЛЮОРАТ®-02-2М» </a:t>
            </a:r>
          </a:p>
          <a:p>
            <a:pPr marL="0" indent="0" algn="ctr">
              <a:buNone/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 используемые средства измерения обеспечены техническим обслуживанием, ежегодной поверкой.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составе лаборатории – квалифицированные специалисты с высшим химическим образованием, имеющие большой опыт практической и научной работы.</a:t>
            </a:r>
          </a:p>
        </p:txBody>
      </p:sp>
      <p:pic>
        <p:nvPicPr>
          <p:cNvPr id="2050" name="Picture 2" descr="http://im6-tub-ru.yandex.net/i?id=105133296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048339" cy="2286254"/>
          </a:xfrm>
          <a:prstGeom prst="rect">
            <a:avLst/>
          </a:prstGeom>
          <a:noFill/>
        </p:spPr>
      </p:pic>
      <p:pic>
        <p:nvPicPr>
          <p:cNvPr id="2052" name="Picture 4" descr="http://im5-tub-ru.yandex.net/i?id=35557431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09120"/>
            <a:ext cx="3025130" cy="1875081"/>
          </a:xfrm>
          <a:prstGeom prst="rect">
            <a:avLst/>
          </a:prstGeom>
          <a:noFill/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3CA46-2584-46CE-8387-86C1EA1E2C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Испытательная лаборатория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95251" y="1041698"/>
            <a:ext cx="4620766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Наша компания является официальным дилером программного комплекса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OilGeoSoft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созданного сотрудниками нашего Общества для решения разнообразных геологических задач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OilGeoSoft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мощным и гибким инструментом для инженеров и геологов, занимающихся: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ведением базы данных месторождений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выполнением подсчетов запасов нефти и газа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выполнением проектно-технической документации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построением трехмерных геологических моделей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геолого-промысловым мониторингом добычи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анализом и проектированием разработки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планированием добычи и поиском ГТМ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анализом состояния фонда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скважин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25352" y="274638"/>
            <a:ext cx="7211144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Программный комплекс  «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Oil Geo Soft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704833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База данных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ПК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OilGeoSoft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включает в себя полный комплекс геологической информации и данных эксплуатации скважин: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Геология: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Скважинные данные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Каротажные кривые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Интерпретация ГИС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Инклинометрия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скважин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Карты и контура залежей и пластов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Перфорация и опробования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Данные керновых исследований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• Фациальное районирование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Эксплуатация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• Данные эксплуатации (МЭР)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• Ремонты скважин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•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Техрежим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работы скважин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 l="26724" t="54230" r="2285" b="5247"/>
          <a:stretch>
            <a:fillRect/>
          </a:stretch>
        </p:blipFill>
        <p:spPr bwMode="auto">
          <a:xfrm>
            <a:off x="179512" y="4708380"/>
            <a:ext cx="4644008" cy="181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7596" t="8507" r="3780" b="23434"/>
          <a:stretch>
            <a:fillRect/>
          </a:stretch>
        </p:blipFill>
        <p:spPr bwMode="auto">
          <a:xfrm>
            <a:off x="5940152" y="1124744"/>
            <a:ext cx="2448272" cy="2511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13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860032" y="4924325"/>
            <a:ext cx="4124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OilGeoSoft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Компания получает возможность иметь полную, структурированную электронную базу данных, с возможностью оперативного анализа текущей ситуации с геологией и добычей.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035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результате внедрения «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OilGeoSoft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Компания получает инструмент для выполнения широкого комплекса работ в сфере нефтедобычи, подсчета запасов и проектирования разработки, основными преимуществами которого являются:</a:t>
            </a:r>
          </a:p>
          <a:p>
            <a:pPr algn="just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Простота и удобство использования, интуитивный интерфейс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Ведение базы данных, включающую всю возможную геологическую информацию и параметры работы скважин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Поддержка множества форматов данных, большое количество функций преобразования форматов 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Возможность автоматизированного поиска и исправления ошибок в данных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Расчет различных статистических показателей по скважинам и пластам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Операции над картами и сетками, в том числе массовая обработка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Визуальный и статистический анализ данных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Формирование отчетной документации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 Всевозможные анализы геологический информации и эксплуатационных данных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5352" y="274638"/>
            <a:ext cx="7211144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Программный комплекс  «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Oil Geo Soft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1624" b="2632"/>
          <a:stretch>
            <a:fillRect/>
          </a:stretch>
        </p:blipFill>
        <p:spPr bwMode="auto">
          <a:xfrm>
            <a:off x="4860032" y="1268760"/>
            <a:ext cx="40720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3CA46-2584-46CE-8387-86C1EA1E2C3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География деятельности Общества и Заказчики работ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35496" y="1052736"/>
            <a:ext cx="9073008" cy="952594"/>
            <a:chOff x="35496" y="1108254"/>
            <a:chExt cx="9073008" cy="952594"/>
          </a:xfrm>
        </p:grpSpPr>
        <p:pic>
          <p:nvPicPr>
            <p:cNvPr id="1029" name="Picture 5" descr="C:\Users\ПКПК\Desktop\gerald_color_583x58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1411616"/>
              <a:ext cx="648072" cy="649232"/>
            </a:xfrm>
            <a:prstGeom prst="rect">
              <a:avLst/>
            </a:prstGeom>
            <a:noFill/>
          </p:spPr>
        </p:pic>
        <p:grpSp>
          <p:nvGrpSpPr>
            <p:cNvPr id="49" name="Группа 48"/>
            <p:cNvGrpSpPr/>
            <p:nvPr/>
          </p:nvGrpSpPr>
          <p:grpSpPr>
            <a:xfrm>
              <a:off x="680257" y="1108254"/>
              <a:ext cx="8428247" cy="930988"/>
              <a:chOff x="680257" y="5860782"/>
              <a:chExt cx="8428247" cy="930988"/>
            </a:xfrm>
          </p:grpSpPr>
          <p:pic>
            <p:nvPicPr>
              <p:cNvPr id="2054" name="Picture 6" descr="C:\Users\ПКПК\Desktop\full131677711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6186910"/>
                <a:ext cx="792088" cy="554462"/>
              </a:xfrm>
              <a:prstGeom prst="rect">
                <a:avLst/>
              </a:prstGeom>
              <a:noFill/>
            </p:spPr>
          </p:pic>
          <p:pic>
            <p:nvPicPr>
              <p:cNvPr id="2056" name="Picture 8" descr="C:\Users\ПКПК\Desktop\aHR0cDovL3JpZ25lZnQucnUvZ2FsbGVyeS84MDBweC1iYXNobmVmdF9sb2dvX21haW5fdl9ydXMyMDEyXzAuanBn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5616" y="6258918"/>
                <a:ext cx="720080" cy="490554"/>
              </a:xfrm>
              <a:prstGeom prst="rect">
                <a:avLst/>
              </a:prstGeom>
              <a:noFill/>
            </p:spPr>
          </p:pic>
          <p:pic>
            <p:nvPicPr>
              <p:cNvPr id="2058" name="Picture 10" descr="C:\Users\ПКПК\Desktop\251066x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48064" y="6237312"/>
                <a:ext cx="672074" cy="504056"/>
              </a:xfrm>
              <a:prstGeom prst="rect">
                <a:avLst/>
              </a:prstGeom>
              <a:noFill/>
            </p:spPr>
          </p:pic>
          <p:pic>
            <p:nvPicPr>
              <p:cNvPr id="2059" name="Picture 11" descr="C:\Users\ПКПК\Desktop\oshz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5898878"/>
                <a:ext cx="503981" cy="503981"/>
              </a:xfrm>
              <a:prstGeom prst="rect">
                <a:avLst/>
              </a:prstGeom>
              <a:noFill/>
            </p:spPr>
          </p:pic>
          <p:pic>
            <p:nvPicPr>
              <p:cNvPr id="2060" name="Picture 12" descr="C:\Users\ПКПК\Desktop\6391097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59832" y="5860782"/>
                <a:ext cx="964282" cy="592554"/>
              </a:xfrm>
              <a:prstGeom prst="rect">
                <a:avLst/>
              </a:prstGeom>
              <a:noFill/>
            </p:spPr>
          </p:pic>
          <p:pic>
            <p:nvPicPr>
              <p:cNvPr id="2061" name="Picture 13" descr="C:\Users\ПКПК\Desktop\0091790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60432" y="6330926"/>
                <a:ext cx="648072" cy="340512"/>
              </a:xfrm>
              <a:prstGeom prst="rect">
                <a:avLst/>
              </a:prstGeom>
              <a:noFill/>
            </p:spPr>
          </p:pic>
          <p:pic>
            <p:nvPicPr>
              <p:cNvPr id="2063" name="Picture 15" descr="C:\Users\ПКПК\Desktop\ofw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812360" y="5877272"/>
                <a:ext cx="906313" cy="525662"/>
              </a:xfrm>
              <a:prstGeom prst="rect">
                <a:avLst/>
              </a:prstGeom>
              <a:noFill/>
            </p:spPr>
          </p:pic>
          <p:pic>
            <p:nvPicPr>
              <p:cNvPr id="2064" name="Picture 16" descr="C:\Users\ПКПК\Desktop\2-z2-525b2bdd-da57-497c-9e79-436138c8c9d8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52320" y="6237312"/>
                <a:ext cx="443566" cy="554458"/>
              </a:xfrm>
              <a:prstGeom prst="rect">
                <a:avLst/>
              </a:prstGeom>
              <a:noFill/>
            </p:spPr>
          </p:pic>
          <p:pic>
            <p:nvPicPr>
              <p:cNvPr id="2065" name="Picture 17" descr="C:\Users\ПКПК\Desktop\10552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80112" y="5899282"/>
                <a:ext cx="721667" cy="503652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Users\ПКПК\Desktop\Газпромнефть_лого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91680" y="5931531"/>
                <a:ext cx="792088" cy="399395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C:\Users\ПКПК\Desktop\lukoil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51920" y="6258918"/>
                <a:ext cx="503317" cy="504056"/>
              </a:xfrm>
              <a:prstGeom prst="rect">
                <a:avLst/>
              </a:prstGeom>
              <a:noFill/>
            </p:spPr>
          </p:pic>
          <p:pic>
            <p:nvPicPr>
              <p:cNvPr id="2055" name="Picture 7" descr="C:\Users\ПКПК\Desktop\201201241212_tnk_rus_cmyk-575x467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99992" y="5948595"/>
                <a:ext cx="648072" cy="526347"/>
              </a:xfrm>
              <a:prstGeom prst="rect">
                <a:avLst/>
              </a:prstGeom>
              <a:noFill/>
            </p:spPr>
          </p:pic>
          <p:pic>
            <p:nvPicPr>
              <p:cNvPr id="2057" name="Picture 9" descr="C:\Users\ПКПК\Desktop\brand.gi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300192" y="6237386"/>
                <a:ext cx="503982" cy="503982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Users\ПКПК\Desktop\min-5copy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80257" y="5898878"/>
                <a:ext cx="579375" cy="50405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1" name="Группа 110"/>
          <p:cNvGrpSpPr/>
          <p:nvPr/>
        </p:nvGrpSpPr>
        <p:grpSpPr>
          <a:xfrm>
            <a:off x="915491" y="2132856"/>
            <a:ext cx="7362825" cy="4480049"/>
            <a:chOff x="1788591" y="2276872"/>
            <a:chExt cx="7362825" cy="4480049"/>
          </a:xfrm>
        </p:grpSpPr>
        <p:pic>
          <p:nvPicPr>
            <p:cNvPr id="1027" name="Picture 3" descr="C:\Users\ПКПК\Desktop\Безымянный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88591" y="2480196"/>
              <a:ext cx="7362825" cy="4276725"/>
            </a:xfrm>
            <a:prstGeom prst="rect">
              <a:avLst/>
            </a:prstGeom>
            <a:noFill/>
          </p:spPr>
        </p:pic>
        <p:pic>
          <p:nvPicPr>
            <p:cNvPr id="1028" name="Picture 4" descr="C:\Users\ПКПК\Desktop\Эмблема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67744" y="2276872"/>
              <a:ext cx="971600" cy="986664"/>
            </a:xfrm>
            <a:prstGeom prst="rect">
              <a:avLst/>
            </a:prstGeom>
            <a:noFill/>
          </p:spPr>
        </p:pic>
      </p:grpSp>
      <p:cxnSp>
        <p:nvCxnSpPr>
          <p:cNvPr id="52" name="Прямая соединительная линия 51"/>
          <p:cNvCxnSpPr>
            <a:stCxn id="1028" idx="2"/>
          </p:cNvCxnSpPr>
          <p:nvPr/>
        </p:nvCxnSpPr>
        <p:spPr>
          <a:xfrm flipH="1">
            <a:off x="1097607" y="3119520"/>
            <a:ext cx="782837" cy="11015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028" idx="2"/>
          </p:cNvCxnSpPr>
          <p:nvPr/>
        </p:nvCxnSpPr>
        <p:spPr>
          <a:xfrm>
            <a:off x="1880444" y="3119520"/>
            <a:ext cx="9251" cy="1195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028" idx="2"/>
          </p:cNvCxnSpPr>
          <p:nvPr/>
        </p:nvCxnSpPr>
        <p:spPr>
          <a:xfrm flipH="1">
            <a:off x="1745679" y="3119520"/>
            <a:ext cx="134765" cy="1720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028" idx="2"/>
          </p:cNvCxnSpPr>
          <p:nvPr/>
        </p:nvCxnSpPr>
        <p:spPr>
          <a:xfrm flipH="1">
            <a:off x="1475656" y="3119520"/>
            <a:ext cx="404788" cy="18936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028" idx="2"/>
          </p:cNvCxnSpPr>
          <p:nvPr/>
        </p:nvCxnSpPr>
        <p:spPr>
          <a:xfrm flipH="1">
            <a:off x="1601663" y="3119520"/>
            <a:ext cx="278781" cy="21954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028" idx="2"/>
          </p:cNvCxnSpPr>
          <p:nvPr/>
        </p:nvCxnSpPr>
        <p:spPr>
          <a:xfrm flipH="1">
            <a:off x="1673671" y="3119520"/>
            <a:ext cx="206773" cy="25049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028" idx="2"/>
          </p:cNvCxnSpPr>
          <p:nvPr/>
        </p:nvCxnSpPr>
        <p:spPr>
          <a:xfrm>
            <a:off x="1880444" y="3119520"/>
            <a:ext cx="225275" cy="19503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1028" idx="2"/>
          </p:cNvCxnSpPr>
          <p:nvPr/>
        </p:nvCxnSpPr>
        <p:spPr>
          <a:xfrm>
            <a:off x="1880444" y="3119520"/>
            <a:ext cx="387547" cy="2403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028" idx="2"/>
          </p:cNvCxnSpPr>
          <p:nvPr/>
        </p:nvCxnSpPr>
        <p:spPr>
          <a:xfrm>
            <a:off x="1880444" y="3119520"/>
            <a:ext cx="477811" cy="2209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1028" idx="2"/>
          </p:cNvCxnSpPr>
          <p:nvPr/>
        </p:nvCxnSpPr>
        <p:spPr>
          <a:xfrm>
            <a:off x="1880444" y="3119520"/>
            <a:ext cx="496067" cy="2662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1028" idx="2"/>
          </p:cNvCxnSpPr>
          <p:nvPr/>
        </p:nvCxnSpPr>
        <p:spPr>
          <a:xfrm>
            <a:off x="1880444" y="3119520"/>
            <a:ext cx="658339" cy="25401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028" idx="2"/>
          </p:cNvCxnSpPr>
          <p:nvPr/>
        </p:nvCxnSpPr>
        <p:spPr>
          <a:xfrm>
            <a:off x="1880444" y="3119520"/>
            <a:ext cx="964627" cy="2561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1028" idx="2"/>
          </p:cNvCxnSpPr>
          <p:nvPr/>
        </p:nvCxnSpPr>
        <p:spPr>
          <a:xfrm>
            <a:off x="1880444" y="3119520"/>
            <a:ext cx="982883" cy="1646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028" idx="2"/>
          </p:cNvCxnSpPr>
          <p:nvPr/>
        </p:nvCxnSpPr>
        <p:spPr>
          <a:xfrm>
            <a:off x="1880444" y="3119520"/>
            <a:ext cx="1289171" cy="1236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1028" idx="2"/>
          </p:cNvCxnSpPr>
          <p:nvPr/>
        </p:nvCxnSpPr>
        <p:spPr>
          <a:xfrm>
            <a:off x="1880444" y="3119520"/>
            <a:ext cx="1595459" cy="20499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1028" idx="2"/>
          </p:cNvCxnSpPr>
          <p:nvPr/>
        </p:nvCxnSpPr>
        <p:spPr>
          <a:xfrm>
            <a:off x="1880444" y="3119520"/>
            <a:ext cx="1451443" cy="24099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1028" idx="2"/>
          </p:cNvCxnSpPr>
          <p:nvPr/>
        </p:nvCxnSpPr>
        <p:spPr>
          <a:xfrm>
            <a:off x="1880444" y="3119520"/>
            <a:ext cx="1685723" cy="2719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1028" idx="2"/>
          </p:cNvCxnSpPr>
          <p:nvPr/>
        </p:nvCxnSpPr>
        <p:spPr>
          <a:xfrm>
            <a:off x="1880444" y="3119520"/>
            <a:ext cx="1920003" cy="1732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1028" idx="2"/>
          </p:cNvCxnSpPr>
          <p:nvPr/>
        </p:nvCxnSpPr>
        <p:spPr>
          <a:xfrm>
            <a:off x="1880444" y="3119520"/>
            <a:ext cx="2730347" cy="161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1028" idx="2"/>
          </p:cNvCxnSpPr>
          <p:nvPr/>
        </p:nvCxnSpPr>
        <p:spPr>
          <a:xfrm>
            <a:off x="1880444" y="3119520"/>
            <a:ext cx="4908843" cy="1919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Номер слайда 11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2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Проектные работы в области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нефтегазодобычи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7504" y="3382870"/>
            <a:ext cx="3981450" cy="26359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Перечень выполняемых проектных работ:</a:t>
            </a: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•Проекты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разработки и дополнения к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ним;</a:t>
            </a: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•Проекты утилизации подтоварной воды;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•Подсчеты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пересчеты запасов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ТЭО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КИН;</a:t>
            </a: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•Подсчеты и пересчеты запасов воды;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•Технологические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схемы разработки и дополнения к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ним;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•Проекты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пробной эксплуатации (ППЭ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•Технологические схемы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опытно-промышленных работ (ОПР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);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•Оперативные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пересчеты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запасов УВ;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•Экспертиза ПТД.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139952" y="3376731"/>
            <a:ext cx="4876800" cy="3508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Возможности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Общества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позволяют проводить полный комплекс работ по составлению ПТД: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Интерпретация данных ГИС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Анализ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керновых исследований, корректировка петрофизических зависимостей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Интерпретация сейсмической информации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Интерпретация и анализ гидродинамических исследований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Обоснование уровней ВНК 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Анализ лабораторных исследований пластовых флюидов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Геологическое моделирование пластов и залежей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Подсчет запасов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Гидродинамическое моделирование пластов и объектов разработки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Технико-экономическое обоснование КИН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Проектирование разработки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защита проектов в государственных органах (ГКЗ, ЦКР, ТКР)</a:t>
            </a: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• рекомендации по разработке и ведению ГРР по результату выполнения проектных работ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07504" y="1183779"/>
            <a:ext cx="4032448" cy="2232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Общество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оказывает услуги в сфере: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подсчета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запасов УВ и воды;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интерпретации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данных ГИС, ГДИС,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2D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3D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сейсмических исследований;</a:t>
            </a:r>
          </a:p>
          <a:p>
            <a:pPr algn="just">
              <a:lnSpc>
                <a:spcPct val="114000"/>
              </a:lnSpc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проектирования разработки;</a:t>
            </a:r>
          </a:p>
          <a:p>
            <a:pPr algn="just">
              <a:lnSpc>
                <a:spcPct val="114000"/>
              </a:lnSpc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-геолого-гидродинамического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моделирования; 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анализа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геолого-промысловой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информации;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разработки проектов утилизации подтоварной воды;</a:t>
            </a:r>
          </a:p>
          <a:p>
            <a:pPr algn="just">
              <a:lnSpc>
                <a:spcPct val="114000"/>
              </a:lnSpc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формирования и ведения электронных баз данных месторождений</a:t>
            </a:r>
          </a:p>
        </p:txBody>
      </p:sp>
      <p:pic>
        <p:nvPicPr>
          <p:cNvPr id="2051" name="Picture 3" descr="C:\Users\ПКПК\Desktop\26370623_html_m415a5a90.png"/>
          <p:cNvPicPr>
            <a:picLocks noChangeAspect="1" noChangeArrowheads="1"/>
          </p:cNvPicPr>
          <p:nvPr/>
        </p:nvPicPr>
        <p:blipFill>
          <a:blip r:embed="rId3" cstate="print"/>
          <a:srcRect t="5119" b="12979"/>
          <a:stretch>
            <a:fillRect/>
          </a:stretch>
        </p:blipFill>
        <p:spPr bwMode="auto">
          <a:xfrm>
            <a:off x="4860032" y="1052736"/>
            <a:ext cx="3879404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3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850" y="1261204"/>
            <a:ext cx="89725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Ресурсная база включает:</a:t>
            </a:r>
          </a:p>
          <a:p>
            <a:pPr algn="just"/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1. Специализированные лицензионные программные пакеты: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IRAP RMS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ROXAR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геологическое моделирование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TempestMORE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(ROXAR)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гидродинамическое моделирование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KINGDOM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–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обработка и анализ сейсмических материалов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ПРАЙМ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– интерпретация материалов ГИС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OilGeoSoft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создание комплексных баз данных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месторождений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Saphir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обработка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ГДИС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Surfer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построение карт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MapInfo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построение карт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2. Персонал: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количество постоянных сотрудников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12 чел.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количество привлекаемых консультантов ведущих научно-исследовательских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проектных институтов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ОАО «НК «Роснефть», АНК «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Башнефть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»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ведущих нефтегазовых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ВУЗов РФ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14 чел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Сотрудники имеют большой опыт проектных работ на крупнейших месторождениях Поволжья и Западной Сибири (</a:t>
            </a:r>
            <a:r>
              <a:rPr lang="ru-RU" sz="14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Арланское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ru-RU" sz="1400" b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Туймазинское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Приобское, Прибрежное, Комсомольское),</a:t>
            </a: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включая опыт защиты проектов в ГКЗ и ЦКР.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3. Оборудование: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Сервер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количество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CPU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12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шт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общий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объем памяти –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40Тб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Компьютеры на базе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Intel –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20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шт.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- Плоттеры, принтеры и прочее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Проектные работы в области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нефтегазодобычи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4</a:t>
            </a:fld>
            <a:endParaRPr lang="ru-RU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4" descr="C:\Users\ПКПК\Desktop\Harampur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940152" y="1196752"/>
            <a:ext cx="3024336" cy="2880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5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Трассерные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исследования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1178743"/>
            <a:ext cx="60121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Выполнено более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операций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месторождениях ХМАО и ЯНАО.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Используются более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видов трассирующих индикаторов: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флуоресцентные;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ионные;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спиртовые.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Одними из первых в России начали применение спиртовых индикаторов (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изопропанол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бутанол).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интерпретации исследований используется специализированное ПО 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Мантсгео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Индикатор», разработанное проектным институтом г. Дубна.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Лабораторный анализ проводится в собственной аккредитованной лаборатории, имеющей все необходимое оборудование (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Хроматэк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Кристалл, КФК-5М,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Флуорат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Панорама).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ПКПК\Desktop\РАБОТА\Трассеры\Вынгапуровское\Результаты\БВ8\карты\Вынгапуровское(БВ8(апр 2013-июн 2013))_682,6094_Карта(направления и доля)-100.png"/>
          <p:cNvPicPr>
            <a:picLocks noChangeAspect="1" noChangeArrowheads="1"/>
          </p:cNvPicPr>
          <p:nvPr/>
        </p:nvPicPr>
        <p:blipFill>
          <a:blip r:embed="rId2" cstate="print"/>
          <a:srcRect l="19030" t="11046" r="7118" b="6718"/>
          <a:stretch>
            <a:fillRect/>
          </a:stretch>
        </p:blipFill>
        <p:spPr bwMode="auto">
          <a:xfrm>
            <a:off x="6012160" y="1471692"/>
            <a:ext cx="3024336" cy="44775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Разведка и строительство водозаборов подземных вод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1142984"/>
            <a:ext cx="592935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Работа по созданию подземного водозабора для хозяйственно-питьевого водоснабжения включает:</a:t>
            </a:r>
          </a:p>
          <a:p>
            <a:pPr marL="538163" marR="0" lvl="0" indent="-269875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одготовку и согласование гидрогеологического заключения;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получение лицензии на право пользования недрами;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разработку и согласование программы (или проектно-сметной документации) геологических исследований;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геологоразведочные работы (наземная геофизика, бурение, скважинная геофизика, гидрогеологические исследования, топографо-геодезические и экологические работы);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написание геологического отчета по результатам выполненных работ с подсчетом эксплуатационных запасов;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защиту геологического отчета  в государственной или территориальной комиссии по запасам.</a:t>
            </a:r>
          </a:p>
        </p:txBody>
      </p:sp>
      <p:pic>
        <p:nvPicPr>
          <p:cNvPr id="1026" name="Picture 2" descr="Y:\Для презентации\burenie_skvazhin_ti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86190"/>
            <a:ext cx="2786082" cy="2379093"/>
          </a:xfrm>
          <a:prstGeom prst="rect">
            <a:avLst/>
          </a:prstGeom>
          <a:noFill/>
        </p:spPr>
      </p:pic>
      <p:pic>
        <p:nvPicPr>
          <p:cNvPr id="1027" name="Picture 3" descr="Y:\Для презентации\bu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71546"/>
            <a:ext cx="2667000" cy="2667000"/>
          </a:xfrm>
          <a:prstGeom prst="rect">
            <a:avLst/>
          </a:prstGeom>
          <a:noFill/>
        </p:spPr>
      </p:pic>
      <p:pic>
        <p:nvPicPr>
          <p:cNvPr id="8" name="Picture 6" descr="Y:\Фото отдела\Суббота, лодка 23.06.2013\P1020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1785950" cy="166736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28795" y="4643446"/>
            <a:ext cx="4143404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Компания обладает: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коллективом опытных специалистов;</a:t>
            </a:r>
          </a:p>
          <a:p>
            <a:pPr marL="538163" indent="-269875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лицензиями и свидетельствами на проведение работ;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парком бурового оборудования;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геофизической аппаратурой;</a:t>
            </a:r>
          </a:p>
          <a:p>
            <a:pPr marL="538163" indent="-269875" algn="just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аккредитованной лабораторией.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6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Оценка и переоценка запасов подземных вод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996399"/>
            <a:ext cx="471490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Работы по оценке и переоценке запасов проводится в несколько этапов:</a:t>
            </a:r>
          </a:p>
          <a:p>
            <a:pPr marL="358775" marR="0" lvl="0" indent="-179388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</a:pP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Предполевой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(сбор и анализ исходных материалов);</a:t>
            </a:r>
          </a:p>
          <a:p>
            <a:pPr marL="358775" marR="0" lvl="0" indent="-179388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Полевой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(гидрогеологическое и экологическое обследование,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топографо-геодезичекие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работы, проведение ОФР, гидрохимическое опробование);</a:t>
            </a:r>
          </a:p>
          <a:p>
            <a:pPr marL="358775" marR="0" lvl="0" indent="-179388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Камеральный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(обработка полевых материалов и составление геологического отчета);</a:t>
            </a:r>
          </a:p>
          <a:p>
            <a:pPr marL="358775" marR="0" lvl="0" indent="-179388" algn="just" defTabSz="914400" rtl="0" eaLnBrk="1" fontAlgn="base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Экспертиза отчета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Компания обладает:</a:t>
            </a:r>
          </a:p>
          <a:p>
            <a:pPr marL="358775" lvl="0" indent="-179388" algn="just" eaLnBrk="0" fontAlgn="base" hangingPunct="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лицензионным программным комплексом для обработки и интерпретации гидрогеологических данных 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ANSDIMAT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Modflou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</a:p>
          <a:p>
            <a:pPr marL="358775" marR="0" lvl="0" indent="-179388" algn="just" defTabSz="914400" rtl="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накопленной базой информации о геологических, гидрогеологических, геоморфологических и  экологических изысканиях прошлых лет по территории РФ;</a:t>
            </a:r>
          </a:p>
          <a:p>
            <a:pPr marL="358775" marR="0" lvl="0" indent="-179388" algn="just" defTabSz="914400" rtl="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8775" marR="0" lvl="0" indent="-179388" algn="ctr" defTabSz="914400" rtl="0" eaLnBrk="0" fontAlgn="base" latinLnBrk="0" hangingPunct="0"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Результатом проведенных работ является отчет по подсчету запасов подземных вод с протоколом ГКЗ (ТКЗ).</a:t>
            </a:r>
          </a:p>
        </p:txBody>
      </p:sp>
      <p:pic>
        <p:nvPicPr>
          <p:cNvPr id="2053" name="Picture 5" descr="Y:\Для презентации\1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786214" cy="2456289"/>
          </a:xfrm>
          <a:prstGeom prst="rect">
            <a:avLst/>
          </a:prstGeom>
          <a:noFill/>
        </p:spPr>
      </p:pic>
      <p:pic>
        <p:nvPicPr>
          <p:cNvPr id="2055" name="Picture 7" descr="Y:\Для презентации\3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841257" cy="2500330"/>
          </a:xfrm>
          <a:prstGeom prst="rect">
            <a:avLst/>
          </a:prstGeom>
          <a:noFill/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7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проекта организации зон санитарной охраны                                     водозабора (проект ЗСО)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1142984"/>
            <a:ext cx="885831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Согласно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СанПиН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2.1.4.1110-02 «Зоны санитарной охраны источников водоснабжения и водопроводов питьевого назначения» зоны санитарной охраны (ЗСО) организуются на всех водозаборных объектах, вне зависимости от ведомственной принадлежности, подающих воду как из поверхностных, так и из подземных источников.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состав ЗСО входят три пояса: первый пояс (ЗСО I) – строгого режима; второй (ЗСО II) и третий (ЗСО III) – пояса ограничений.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Разработка проекта  ЗСО включает: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сбор данных по водозабору;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гидрогеологическое и экологическое обследование территории водозабора;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составление текстовой и графической частей проекта;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согласование проекта в государственных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074" name="Picture 2" descr="Y:\Для презентации\doc_proekt_zs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030" y="4553382"/>
            <a:ext cx="4598970" cy="2304618"/>
          </a:xfrm>
          <a:prstGeom prst="rect">
            <a:avLst/>
          </a:prstGeom>
          <a:noFill/>
        </p:spPr>
      </p:pic>
      <p:pic>
        <p:nvPicPr>
          <p:cNvPr id="3075" name="Picture 3" descr="Y:\Для презентаци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541" y="3214686"/>
            <a:ext cx="2038459" cy="136458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5286388"/>
            <a:ext cx="4357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Компания имеет опыт по обоснованию сокращения поясов зон санитарной охраны с последующим утверждением в государственных органах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8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Y:\Орел\Орел_фото\700-701\IMG_20121206_16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424" y="2214554"/>
            <a:ext cx="1768072" cy="235743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Гидрогеологический мониторинг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980728"/>
            <a:ext cx="8715436" cy="35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Компания проводит гидрогеологический мониторинг на региональном (ЦГСМ), локальном и объектом уровнях. Выполнены работы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объектах с охватом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1000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наблюдательных скважин.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50850"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Комплекс работ включает:</a:t>
            </a:r>
          </a:p>
          <a:p>
            <a:pPr lvl="0" indent="450850" algn="just" fontAlgn="base"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Составление программы ведения мониторинга с определением фоновых значений основных компонентов геологической среды и ее согласование в государственных органах;</a:t>
            </a:r>
          </a:p>
          <a:p>
            <a:pPr lvl="0" indent="450850" algn="just" fontAlgn="base"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Составление ПСД на проведение работ;</a:t>
            </a:r>
          </a:p>
          <a:p>
            <a:pPr lvl="0" indent="450850" algn="just" fontAlgn="base">
              <a:spcAft>
                <a:spcPts val="300"/>
              </a:spcAft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Проведение мониторинга:</a:t>
            </a:r>
          </a:p>
          <a:p>
            <a:pPr marL="358775" lvl="0" indent="179388" algn="just" eaLnBrk="0" fontAlgn="base" hangingPunct="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бурение и оборудование гидрогеологических скважин; </a:t>
            </a:r>
          </a:p>
          <a:p>
            <a:pPr marL="358775" lvl="0" indent="179388" algn="just" eaLnBrk="0" fontAlgn="base" hangingPunct="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замеры уровня и температуры подземных вод;</a:t>
            </a:r>
          </a:p>
          <a:p>
            <a:pPr marL="358775" lvl="0" indent="179388" algn="just" eaLnBrk="0" fontAlgn="base" hangingPunct="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гидрохимическое опробование водоносных горизонтов; </a:t>
            </a:r>
            <a:endParaRPr lang="ru-RU" sz="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8775" lvl="0" indent="179388" algn="just" eaLnBrk="0" fontAlgn="base" hangingPunct="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компьютерное моделирование режима подземных вод;</a:t>
            </a:r>
            <a:endParaRPr lang="ru-RU" sz="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8775" lvl="0" indent="179388" algn="just" eaLnBrk="0" fontAlgn="base" hangingPunct="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создание баз данных (картографической и атрибутивной);</a:t>
            </a:r>
          </a:p>
          <a:p>
            <a:pPr marL="358775" lvl="0" indent="179388" algn="just" eaLnBrk="0" fontAlgn="base" hangingPunct="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оформление и выпуск отчета.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6290" y="4581128"/>
            <a:ext cx="5293822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выполнения работ в сложных природно-климатических условиях компания обладает спецтехникой (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снегоболотоходы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вездеходы, 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плавсредства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грузовой и легковой автотранспорт повышенной проходимости)</a:t>
            </a:r>
          </a:p>
          <a:p>
            <a:pPr lvl="0" algn="ctr" fontAlgn="base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выполнении работ используется оборудование отечественного и зарубежного производства, позволяющим определить в том числе уровень нефтепродукта в скважинах</a:t>
            </a:r>
          </a:p>
        </p:txBody>
      </p:sp>
      <p:pic>
        <p:nvPicPr>
          <p:cNvPr id="4101" name="Picture 5" descr="Y:\Орел\Орел фото-видео\IMG_1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2035983" cy="2714643"/>
          </a:xfrm>
          <a:prstGeom prst="rect">
            <a:avLst/>
          </a:prstGeom>
          <a:noFill/>
        </p:spPr>
      </p:pic>
      <p:pic>
        <p:nvPicPr>
          <p:cNvPr id="4099" name="Picture 3" descr="Y:\Орел\Орел фото-видео\IMG_1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857760"/>
            <a:ext cx="2365296" cy="1773972"/>
          </a:xfrm>
          <a:prstGeom prst="rect">
            <a:avLst/>
          </a:prstGeom>
          <a:noFill/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743CA46-2584-46CE-8387-86C1EA1E2C33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pPr/>
              <a:t>9</a:t>
            </a:fld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1609</Words>
  <Application>Microsoft Office PowerPoint</Application>
  <PresentationFormat>Экран (4:3)</PresentationFormat>
  <Paragraphs>213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География деятельности Общества и Заказчики работ</vt:lpstr>
      <vt:lpstr>Проектные работы в области нефтегазодобычи</vt:lpstr>
      <vt:lpstr>Проектные работы в области нефтегазодобычи</vt:lpstr>
      <vt:lpstr>Трассерные исследования</vt:lpstr>
      <vt:lpstr>Разведка и строительство водозаборов подземных вод</vt:lpstr>
      <vt:lpstr>Оценка и переоценка запасов подземных вод</vt:lpstr>
      <vt:lpstr>Разработка проекта организации зон санитарной охраны                                     водозабора (проект ЗСО)</vt:lpstr>
      <vt:lpstr>Гидрогеологический мониторинг</vt:lpstr>
      <vt:lpstr>Мониторинг водных объектов</vt:lpstr>
      <vt:lpstr>Лабораторно-аналитические исследования</vt:lpstr>
      <vt:lpstr>Испытательная лаборатория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Предварительный отчет</dc:title>
  <dc:creator>ПКПК</dc:creator>
  <cp:lastModifiedBy>Степан</cp:lastModifiedBy>
  <cp:revision>120</cp:revision>
  <dcterms:created xsi:type="dcterms:W3CDTF">2013-06-27T17:11:26Z</dcterms:created>
  <dcterms:modified xsi:type="dcterms:W3CDTF">2014-02-13T11:11:00Z</dcterms:modified>
</cp:coreProperties>
</file>