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331" r:id="rId4"/>
    <p:sldId id="304" r:id="rId5"/>
    <p:sldId id="332" r:id="rId6"/>
    <p:sldId id="310" r:id="rId7"/>
    <p:sldId id="333" r:id="rId8"/>
    <p:sldId id="334" r:id="rId9"/>
    <p:sldId id="335" r:id="rId10"/>
    <p:sldId id="312" r:id="rId11"/>
    <p:sldId id="336" r:id="rId12"/>
    <p:sldId id="338" r:id="rId13"/>
    <p:sldId id="33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05" r:id="rId23"/>
    <p:sldId id="322" r:id="rId24"/>
    <p:sldId id="320" r:id="rId25"/>
    <p:sldId id="306" r:id="rId26"/>
    <p:sldId id="298" r:id="rId27"/>
    <p:sldId id="319" r:id="rId28"/>
    <p:sldId id="313" r:id="rId29"/>
    <p:sldId id="316" r:id="rId30"/>
    <p:sldId id="326" r:id="rId31"/>
    <p:sldId id="327" r:id="rId32"/>
    <p:sldId id="328" r:id="rId33"/>
    <p:sldId id="347" r:id="rId34"/>
    <p:sldId id="34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660"/>
  </p:normalViewPr>
  <p:slideViewPr>
    <p:cSldViewPr>
      <p:cViewPr varScale="1">
        <p:scale>
          <a:sx n="110" d="100"/>
          <a:sy n="110" d="100"/>
        </p:scale>
        <p:origin x="19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75A6-9C63-41F7-BE3C-5F9EACE2717E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5DE3-0980-477A-B3A2-988935D2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0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5DE3-0980-477A-B3A2-988935D2CE8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1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1F1-F9ED-4C15-A2C7-09B1F132BAEF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10F2-9BE8-42EF-82F3-6C56EE7FF6B2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FD1-6B49-49EB-84DC-3DADBE5DC85A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4963"/>
            <a:ext cx="8224838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E80-EC76-4090-A6B3-498A954DB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2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A6F87F-0C41-4236-A09E-40B9E3FDE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68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F0BA5B-1EAA-4C04-94A5-EDE41A479A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35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0463-70DB-419D-87A0-07EFE85FA20D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A39C-523D-4003-B0A4-7C5F4D5CE753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C05A-35FA-4D36-9DE8-6988B6312370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748-3D8D-4E1C-847E-F6166B503FC7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B884-1B9F-4F76-BF80-3196BD6B54D6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14FC-2A35-4D0D-8ACC-53BF1E49C730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5A10-6634-42F7-A2A1-ABC216D60EAF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229A-8A17-47FB-8D11-EFC450F8ED52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t="1000" r="1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EF15-30C4-46D5-8813-4E736532E938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in@yugra.info" TargetMode="External"/><Relationship Id="rId5" Type="http://schemas.openxmlformats.org/officeDocument/2006/relationships/hyperlink" Target="http://www.geochemistry.ru/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7504" y="1268760"/>
            <a:ext cx="6302474" cy="5078732"/>
            <a:chOff x="107504" y="1379984"/>
            <a:chExt cx="6302474" cy="5078732"/>
          </a:xfrm>
        </p:grpSpPr>
        <p:pic>
          <p:nvPicPr>
            <p:cNvPr id="1026" name="Picture 2" descr="C:\Users\ПКПК\Desktop\bur-ust-2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2699792" y="3573016"/>
              <a:ext cx="3710186" cy="2885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C:\Users\ПКПК\Desktop\dsc09018.jp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107504" y="2276872"/>
              <a:ext cx="3324865" cy="1872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9" name="Picture 5" descr="C:\Users\ПКПК\Desktop\331757.jpg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3082652" y="1379984"/>
              <a:ext cx="28575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7520880" cy="1008112"/>
          </a:xfrm>
        </p:spPr>
        <p:txBody>
          <a:bodyPr anchor="b"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www.geochemistry.ru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main@yugra.info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 +7 (3466) 217-764</a:t>
            </a:r>
          </a:p>
          <a:p>
            <a:pPr algn="l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ХМАО-Югра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г. Нижневартовск, ул. Первомайская, 39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953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ЗАО «Научно-исследовательский центр «Югранефтегаз»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174625" algn="just" fontAlgn="base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Мониторинг поверхностных вод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7090940" cy="42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комплексной оценки загрязненности водного объекта используется индекс загрязнения воды (ИЗВ). Расчет этого показателя производится по формуле: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535164"/>
            <a:ext cx="3055197" cy="91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Мониторинг почв и донных отложений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Виды работ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106025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357430"/>
            <a:ext cx="3038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100064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071810"/>
            <a:ext cx="3445832" cy="231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уровня химического загрязнения почв как индикатора неблагоприятного воздействия на здоровье производится по показателю суммарного загрязнения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c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005064"/>
            <a:ext cx="3744416" cy="131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small" dirty="0" smtClean="0"/>
              <a:t>Оценочная шкала опасности загрязнения почв по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cap="small" dirty="0" smtClean="0"/>
              <a:t>показателю суммарного загрязнения (</a:t>
            </a:r>
            <a:r>
              <a:rPr lang="ru-RU" sz="2700" b="1" cap="small" dirty="0" err="1" smtClean="0"/>
              <a:t>Zc</a:t>
            </a:r>
            <a:r>
              <a:rPr lang="ru-RU" sz="2700" b="1" cap="small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591" y="1628800"/>
          <a:ext cx="7632848" cy="4234988"/>
        </p:xfrm>
        <a:graphic>
          <a:graphicData uri="http://schemas.openxmlformats.org/drawingml/2006/table">
            <a:tbl>
              <a:tblPr/>
              <a:tblGrid>
                <a:gridCol w="1707696"/>
                <a:gridCol w="915267"/>
                <a:gridCol w="5009885"/>
              </a:tblGrid>
              <a:tr h="66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Категория загрязнения почв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Zc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Изменения показателей здоровья населения в очагах загрязнения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Допустимая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16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Наиболее низкий уровень заболеваемости детей и минимальная частота встречаемости функциональных отклонений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Умеренно опасная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16-32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общей заболеваемости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Опасная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32-128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общей заболеваемости, числа часто болеющих детей, детей с хроническими заболеваниями, нарушениями функционального состояния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сердечно-сосудистой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системы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Чрезвычайно опасная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128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общей заболеваемости детей нарушение репродуктивной функции женщин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Организация эффективной структуры управления природоохранной деятельностью</a:t>
            </a:r>
            <a:r>
              <a:rPr lang="ru-RU" dirty="0" smtClean="0"/>
              <a:t> рассматривается как одно из ключевых направлений . </a:t>
            </a:r>
          </a:p>
          <a:p>
            <a:r>
              <a:rPr lang="ru-RU" dirty="0" smtClean="0"/>
              <a:t>При этом обеспечивается системный подход к решению экологических проблем. </a:t>
            </a:r>
          </a:p>
          <a:p>
            <a:r>
              <a:rPr lang="ru-RU" dirty="0" smtClean="0"/>
              <a:t>Что предполагает </a:t>
            </a:r>
          </a:p>
          <a:p>
            <a:pPr lvl="1"/>
            <a:r>
              <a:rPr lang="ru-RU" dirty="0" smtClean="0"/>
              <a:t>систематизацию работ по охране окружающей среды, </a:t>
            </a:r>
          </a:p>
          <a:p>
            <a:pPr lvl="1"/>
            <a:r>
              <a:rPr lang="ru-RU" dirty="0" smtClean="0"/>
              <a:t>формирование соответствующей информационной базы, </a:t>
            </a:r>
          </a:p>
          <a:p>
            <a:pPr lvl="1"/>
            <a:r>
              <a:rPr lang="ru-RU" dirty="0" smtClean="0"/>
              <a:t>координацию научных исследований.</a:t>
            </a:r>
          </a:p>
          <a:p>
            <a:pPr lvl="1"/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15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A5B-1EAA-4C04-94A5-EDE41A479A1D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86409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задачи</a:t>
            </a:r>
          </a:p>
          <a:p>
            <a:pPr algn="ctr"/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Осуществление централизованного ЭМК за поступлением загрязнений в окружающую среду.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Сбор</a:t>
            </a:r>
            <a:r>
              <a:rPr lang="ru-RU" dirty="0"/>
              <a:t>, анализ и </a:t>
            </a:r>
            <a:r>
              <a:rPr lang="ru-RU" dirty="0" smtClean="0"/>
              <a:t>систематизация данных ЭМК.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Учет и контроль территорий, участвующих в ЭМК.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объективной картины по уровням экологического воздействия предприятий </a:t>
            </a:r>
            <a:r>
              <a:rPr lang="ru-RU" dirty="0" smtClean="0"/>
              <a:t>на </a:t>
            </a:r>
            <a:r>
              <a:rPr lang="ru-RU" dirty="0"/>
              <a:t>окружающую среду и здоровье населения, включая комплексную оценку рисков, связанных с их функционированием, в том числе в сравнении с другими техногенными рисками, обусловленными наличием в регионах предприятий-загрязнителей других отраслей промышленности и сельского </a:t>
            </a:r>
            <a:r>
              <a:rPr lang="ru-RU" dirty="0" smtClean="0"/>
              <a:t>хозяйства.</a:t>
            </a:r>
          </a:p>
          <a:p>
            <a:pPr marL="342900" indent="-342900">
              <a:buAutoNum type="arabicPeriod"/>
            </a:pPr>
            <a:r>
              <a:rPr lang="ru-RU" dirty="0"/>
              <a:t>Обеспечение  информационно-аналитической </a:t>
            </a:r>
            <a:r>
              <a:rPr lang="ru-RU" dirty="0" smtClean="0"/>
              <a:t>поддержки принятия управленческих решений с учетом экологической составляющей процесса производства.</a:t>
            </a:r>
          </a:p>
          <a:p>
            <a:pPr marL="342900" indent="-342900">
              <a:buAutoNum type="arabicPeriod"/>
            </a:pPr>
            <a:r>
              <a:rPr lang="ru-RU" dirty="0"/>
              <a:t> Автоматизацию деятельности специалистов по </a:t>
            </a:r>
            <a:r>
              <a:rPr lang="ru-RU" dirty="0" smtClean="0"/>
              <a:t>ЭМК.</a:t>
            </a:r>
            <a:r>
              <a:rPr lang="ru-RU" dirty="0"/>
              <a:t> 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77813"/>
            <a:ext cx="8712968" cy="135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Information system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«</a:t>
            </a:r>
            <a:r>
              <a:rPr lang="en-US" sz="3000" b="1" dirty="0"/>
              <a:t>Ecology monitoring and control</a:t>
            </a:r>
            <a:r>
              <a:rPr lang="ru-RU" sz="3000" b="1" dirty="0"/>
              <a:t> (</a:t>
            </a:r>
            <a:r>
              <a:rPr lang="en-US" sz="3000" b="1" dirty="0"/>
              <a:t>EMC</a:t>
            </a:r>
            <a:r>
              <a:rPr lang="ru-RU" sz="3000" b="1" dirty="0"/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33424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A5B-1EAA-4C04-94A5-EDE41A479A1D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215687" y="1628800"/>
            <a:ext cx="86409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Программно-технические требования к </a:t>
            </a:r>
            <a:r>
              <a:rPr lang="en-US" sz="2000" b="1" dirty="0" smtClean="0"/>
              <a:t>IS</a:t>
            </a:r>
            <a:r>
              <a:rPr lang="ru-RU" sz="2000" b="1" dirty="0" smtClean="0"/>
              <a:t> «</a:t>
            </a:r>
            <a:r>
              <a:rPr lang="en-US" sz="2000" b="1" dirty="0" smtClean="0"/>
              <a:t>EMC</a:t>
            </a:r>
            <a:r>
              <a:rPr lang="ru-RU" sz="2000" b="1" dirty="0" smtClean="0"/>
              <a:t>»</a:t>
            </a:r>
          </a:p>
          <a:p>
            <a:pPr algn="ctr"/>
            <a:endParaRPr lang="ru-RU" sz="2000" b="1" dirty="0"/>
          </a:p>
          <a:p>
            <a:pPr marL="342900" indent="-342900">
              <a:buAutoNum type="arabicPeriod"/>
            </a:pPr>
            <a:r>
              <a:rPr lang="ru-RU" dirty="0" smtClean="0"/>
              <a:t>Система </a:t>
            </a:r>
            <a:r>
              <a:rPr lang="en-US" dirty="0" smtClean="0"/>
              <a:t>web-</a:t>
            </a:r>
            <a:r>
              <a:rPr lang="ru-RU" dirty="0" smtClean="0"/>
              <a:t>ориентирована и доступна с любого компьютера, имеющего доступ в Интернет.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системе реализована возможность ролевого разграничения доступа на основе матрицы прав доступа.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системе реализована возможность защищенного доступа к информации ограниченного доступа по специализированному протоколу </a:t>
            </a:r>
            <a:r>
              <a:rPr lang="en-US" dirty="0" smtClean="0"/>
              <a:t>https</a:t>
            </a:r>
            <a:r>
              <a:rPr lang="ru-RU" dirty="0"/>
              <a:t>. 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Система имеет собственные справочники с возможностью пополнения.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системе предусмотрен функционал накопления истории работы с объектами.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Система поддерживает экспорт/импорт данных в определяемом заказчиком формате.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Система имеет возможность подготавливать отчетную информацию.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Система имеет мобильную версию – для мобильных устройств.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77813"/>
            <a:ext cx="8712968" cy="135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Information system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«</a:t>
            </a:r>
            <a:r>
              <a:rPr lang="en-US" sz="3000" b="1" dirty="0"/>
              <a:t>Ecology monitoring and control</a:t>
            </a:r>
            <a:r>
              <a:rPr lang="ru-RU" sz="3000" b="1" dirty="0"/>
              <a:t> (</a:t>
            </a:r>
            <a:r>
              <a:rPr lang="en-US" sz="3000" b="1" dirty="0"/>
              <a:t>EMC</a:t>
            </a:r>
            <a:r>
              <a:rPr lang="ru-RU" sz="3000" b="1" dirty="0"/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7554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A5B-1EAA-4C04-94A5-EDE41A479A1D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77813"/>
            <a:ext cx="8712968" cy="135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Information system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«</a:t>
            </a:r>
            <a:r>
              <a:rPr lang="en-US" sz="3000" b="1" dirty="0"/>
              <a:t>Ecology monitoring and control</a:t>
            </a:r>
            <a:r>
              <a:rPr lang="ru-RU" sz="3000" b="1" dirty="0"/>
              <a:t> (</a:t>
            </a:r>
            <a:r>
              <a:rPr lang="en-US" sz="3000" b="1" dirty="0"/>
              <a:t>EMC</a:t>
            </a:r>
            <a:r>
              <a:rPr lang="ru-RU" sz="3000" b="1" dirty="0"/>
              <a:t>)»</a:t>
            </a:r>
          </a:p>
        </p:txBody>
      </p:sp>
      <p:grpSp>
        <p:nvGrpSpPr>
          <p:cNvPr id="2" name="Группа 6146"/>
          <p:cNvGrpSpPr/>
          <p:nvPr/>
        </p:nvGrpSpPr>
        <p:grpSpPr>
          <a:xfrm>
            <a:off x="558490" y="3212976"/>
            <a:ext cx="8355111" cy="3312368"/>
            <a:chOff x="558490" y="3006244"/>
            <a:chExt cx="8355111" cy="33123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47864" y="3068960"/>
              <a:ext cx="2448272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IS</a:t>
              </a:r>
              <a:r>
                <a:rPr lang="ru-RU" sz="3200" dirty="0" smtClean="0"/>
                <a:t> «</a:t>
              </a:r>
              <a:r>
                <a:rPr lang="en-US" sz="3200" dirty="0" smtClean="0"/>
                <a:t>EMC</a:t>
              </a:r>
              <a:r>
                <a:rPr lang="ru-RU" sz="3200" dirty="0" smtClean="0"/>
                <a:t>»</a:t>
              </a:r>
              <a:endParaRPr lang="ru-RU" sz="3200" dirty="0"/>
            </a:p>
          </p:txBody>
        </p:sp>
        <p:cxnSp>
          <p:nvCxnSpPr>
            <p:cNvPr id="18" name="Соединительная линия уступом 17"/>
            <p:cNvCxnSpPr>
              <a:stCxn id="6146" idx="0"/>
              <a:endCxn id="7" idx="1"/>
            </p:cNvCxnSpPr>
            <p:nvPr/>
          </p:nvCxnSpPr>
          <p:spPr>
            <a:xfrm rot="5400000" flipH="1" flipV="1">
              <a:off x="2219068" y="3208582"/>
              <a:ext cx="620346" cy="163724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146" name="Picture 2" descr="http://www.esr.cri.nz/competencies/shivers/PublishingImages/CTBT%20monitoring%20st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90" y="4337378"/>
              <a:ext cx="2304255" cy="1525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images.alobacsi.vn/Images/Uploaded/Share/2013/07/02/744nhiem-trung-huyet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797" y="4337378"/>
              <a:ext cx="2433804" cy="1525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Соединительная линия уступом 24"/>
            <p:cNvCxnSpPr>
              <a:stCxn id="7" idx="3"/>
              <a:endCxn id="6148" idx="0"/>
            </p:cNvCxnSpPr>
            <p:nvPr/>
          </p:nvCxnSpPr>
          <p:spPr>
            <a:xfrm>
              <a:off x="5796136" y="3717032"/>
              <a:ext cx="1900563" cy="62034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8490" y="5949280"/>
              <a:ext cx="2338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Станция мониторинга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57586" y="5949280"/>
              <a:ext cx="1478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Лаборатория</a:t>
              </a:r>
              <a:endParaRPr lang="ru-RU" dirty="0"/>
            </a:p>
          </p:txBody>
        </p:sp>
        <p:cxnSp>
          <p:nvCxnSpPr>
            <p:cNvPr id="30" name="Соединительная линия уступом 29"/>
            <p:cNvCxnSpPr/>
            <p:nvPr/>
          </p:nvCxnSpPr>
          <p:spPr>
            <a:xfrm rot="16200000" flipH="1">
              <a:off x="2245854" y="2471005"/>
              <a:ext cx="566770" cy="1637247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145" name="Соединительная линия уступом 6144"/>
          <p:cNvCxnSpPr/>
          <p:nvPr/>
        </p:nvCxnSpPr>
        <p:spPr>
          <a:xfrm rot="5400000">
            <a:off x="6446379" y="2547109"/>
            <a:ext cx="576063" cy="190779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3" name="TextBox 6152"/>
          <p:cNvSpPr txBox="1"/>
          <p:nvPr/>
        </p:nvSpPr>
        <p:spPr>
          <a:xfrm>
            <a:off x="3278336" y="2132856"/>
            <a:ext cx="250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Users</a:t>
            </a:r>
            <a:endParaRPr lang="ru-RU" sz="2800" b="1" dirty="0"/>
          </a:p>
        </p:txBody>
      </p:sp>
      <p:pic>
        <p:nvPicPr>
          <p:cNvPr id="6156" name="Picture 12" descr="http://filearchive.cnews.ru/img/zoom/2013/04/01/3_girl_with_tablet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797" y="1450901"/>
            <a:ext cx="2433804" cy="17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training.crimea.ua/wp-content/uploads/2013/04/kompiuternaya_shkola_v_simferopo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90955"/>
            <a:ext cx="1792644" cy="17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310" y="1700808"/>
            <a:ext cx="4451186" cy="36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A5B-1EAA-4C04-94A5-EDE41A479A1D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436" y="1680124"/>
            <a:ext cx="3452583" cy="2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902827"/>
            <a:ext cx="4320480" cy="283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77813"/>
            <a:ext cx="8712968" cy="135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Information system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«</a:t>
            </a:r>
            <a:r>
              <a:rPr lang="en-US" sz="3000" b="1" dirty="0"/>
              <a:t>Ecology monitoring and control</a:t>
            </a:r>
            <a:r>
              <a:rPr lang="ru-RU" sz="3000" b="1" dirty="0"/>
              <a:t> (</a:t>
            </a:r>
            <a:r>
              <a:rPr lang="en-US" sz="3000" b="1" dirty="0"/>
              <a:t>EMC</a:t>
            </a:r>
            <a:r>
              <a:rPr lang="ru-RU" sz="3000" b="1" dirty="0"/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6236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География деятельности Общества и Заказчики работ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35496" y="1052736"/>
            <a:ext cx="9073008" cy="952594"/>
            <a:chOff x="35496" y="1108254"/>
            <a:chExt cx="9073008" cy="952594"/>
          </a:xfrm>
        </p:grpSpPr>
        <p:pic>
          <p:nvPicPr>
            <p:cNvPr id="1029" name="Picture 5" descr="C:\Users\ПКПК\Desktop\gerald_color_583x582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411616"/>
              <a:ext cx="648072" cy="649232"/>
            </a:xfrm>
            <a:prstGeom prst="rect">
              <a:avLst/>
            </a:prstGeom>
            <a:noFill/>
          </p:spPr>
        </p:pic>
        <p:grpSp>
          <p:nvGrpSpPr>
            <p:cNvPr id="49" name="Группа 48"/>
            <p:cNvGrpSpPr/>
            <p:nvPr/>
          </p:nvGrpSpPr>
          <p:grpSpPr>
            <a:xfrm>
              <a:off x="680257" y="1108254"/>
              <a:ext cx="8428247" cy="930988"/>
              <a:chOff x="680257" y="5860782"/>
              <a:chExt cx="8428247" cy="930988"/>
            </a:xfrm>
          </p:grpSpPr>
          <p:pic>
            <p:nvPicPr>
              <p:cNvPr id="2054" name="Picture 6" descr="C:\Users\ПКПК\Desktop\full1316777110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6186910"/>
                <a:ext cx="792088" cy="554462"/>
              </a:xfrm>
              <a:prstGeom prst="rect">
                <a:avLst/>
              </a:prstGeom>
              <a:noFill/>
            </p:spPr>
          </p:pic>
          <p:pic>
            <p:nvPicPr>
              <p:cNvPr id="2056" name="Picture 8" descr="C:\Users\ПКПК\Desktop\aHR0cDovL3JpZ25lZnQucnUvZ2FsbGVyeS84MDBweC1iYXNobmVmdF9sb2dvX21haW5fdl9ydXMyMDEyXzAuanBn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6258918"/>
                <a:ext cx="720080" cy="490554"/>
              </a:xfrm>
              <a:prstGeom prst="rect">
                <a:avLst/>
              </a:prstGeom>
              <a:noFill/>
            </p:spPr>
          </p:pic>
          <p:pic>
            <p:nvPicPr>
              <p:cNvPr id="2058" name="Picture 10" descr="C:\Users\ПКПК\Desktop\251066x0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6237312"/>
                <a:ext cx="672074" cy="504056"/>
              </a:xfrm>
              <a:prstGeom prst="rect">
                <a:avLst/>
              </a:prstGeom>
              <a:noFill/>
            </p:spPr>
          </p:pic>
          <p:pic>
            <p:nvPicPr>
              <p:cNvPr id="2059" name="Picture 11" descr="C:\Users\ПКПК\Desktop\oshz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5898878"/>
                <a:ext cx="503981" cy="503981"/>
              </a:xfrm>
              <a:prstGeom prst="rect">
                <a:avLst/>
              </a:prstGeom>
              <a:noFill/>
            </p:spPr>
          </p:pic>
          <p:pic>
            <p:nvPicPr>
              <p:cNvPr id="2060" name="Picture 12" descr="C:\Users\ПКПК\Desktop\6391097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5860782"/>
                <a:ext cx="964282" cy="592554"/>
              </a:xfrm>
              <a:prstGeom prst="rect">
                <a:avLst/>
              </a:prstGeom>
              <a:noFill/>
            </p:spPr>
          </p:pic>
          <p:pic>
            <p:nvPicPr>
              <p:cNvPr id="2061" name="Picture 13" descr="C:\Users\ПКПК\Desktop\00917902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0432" y="6330926"/>
                <a:ext cx="648072" cy="340512"/>
              </a:xfrm>
              <a:prstGeom prst="rect">
                <a:avLst/>
              </a:prstGeom>
              <a:noFill/>
            </p:spPr>
          </p:pic>
          <p:pic>
            <p:nvPicPr>
              <p:cNvPr id="2063" name="Picture 15" descr="C:\Users\ПКПК\Desktop\ofw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360" y="5877272"/>
                <a:ext cx="906313" cy="525662"/>
              </a:xfrm>
              <a:prstGeom prst="rect">
                <a:avLst/>
              </a:prstGeom>
              <a:noFill/>
            </p:spPr>
          </p:pic>
          <p:pic>
            <p:nvPicPr>
              <p:cNvPr id="2064" name="Picture 16" descr="C:\Users\ПКПК\Desktop\2-z2-525b2bdd-da57-497c-9e79-436138c8c9d8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6237312"/>
                <a:ext cx="443566" cy="554458"/>
              </a:xfrm>
              <a:prstGeom prst="rect">
                <a:avLst/>
              </a:prstGeom>
              <a:noFill/>
            </p:spPr>
          </p:pic>
          <p:pic>
            <p:nvPicPr>
              <p:cNvPr id="2065" name="Picture 17" descr="C:\Users\ПКПК\Desktop\10552.jpg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99282"/>
                <a:ext cx="721667" cy="503652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C:\Users\ПКПК\Desktop\Газпромнефть_лого.jp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5931531"/>
                <a:ext cx="792088" cy="399395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C:\Users\ПКПК\Desktop\lukoil.pn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6258918"/>
                <a:ext cx="503317" cy="504056"/>
              </a:xfrm>
              <a:prstGeom prst="rect">
                <a:avLst/>
              </a:prstGeom>
              <a:noFill/>
            </p:spPr>
          </p:pic>
          <p:pic>
            <p:nvPicPr>
              <p:cNvPr id="2055" name="Picture 7" descr="C:\Users\ПКПК\Desktop\201201241212_tnk_rus_cmyk-575x467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5948595"/>
                <a:ext cx="648072" cy="526347"/>
              </a:xfrm>
              <a:prstGeom prst="rect">
                <a:avLst/>
              </a:prstGeom>
              <a:noFill/>
            </p:spPr>
          </p:pic>
          <p:pic>
            <p:nvPicPr>
              <p:cNvPr id="2057" name="Picture 9" descr="C:\Users\ПКПК\Desktop\brand.gif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6237386"/>
                <a:ext cx="503982" cy="503982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Users\ПКПК\Desktop\min-5copy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257" y="5898878"/>
                <a:ext cx="579375" cy="50405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1" name="Группа 110"/>
          <p:cNvGrpSpPr/>
          <p:nvPr/>
        </p:nvGrpSpPr>
        <p:grpSpPr>
          <a:xfrm>
            <a:off x="915491" y="2132856"/>
            <a:ext cx="7362825" cy="4480049"/>
            <a:chOff x="1788591" y="2276872"/>
            <a:chExt cx="7362825" cy="4480049"/>
          </a:xfrm>
        </p:grpSpPr>
        <p:pic>
          <p:nvPicPr>
            <p:cNvPr id="1027" name="Picture 3" descr="C:\Users\ПКПК\Desktop\Безымянный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88591" y="2480196"/>
              <a:ext cx="7362825" cy="4276725"/>
            </a:xfrm>
            <a:prstGeom prst="rect">
              <a:avLst/>
            </a:prstGeom>
            <a:noFill/>
          </p:spPr>
        </p:pic>
        <p:pic>
          <p:nvPicPr>
            <p:cNvPr id="1028" name="Picture 4" descr="C:\Users\ПКПК\Desktop\Эмблема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67744" y="2276872"/>
              <a:ext cx="971600" cy="986664"/>
            </a:xfrm>
            <a:prstGeom prst="rect">
              <a:avLst/>
            </a:prstGeom>
            <a:noFill/>
          </p:spPr>
        </p:pic>
      </p:grpSp>
      <p:cxnSp>
        <p:nvCxnSpPr>
          <p:cNvPr id="52" name="Прямая соединительная линия 51"/>
          <p:cNvCxnSpPr>
            <a:stCxn id="1028" idx="2"/>
          </p:cNvCxnSpPr>
          <p:nvPr/>
        </p:nvCxnSpPr>
        <p:spPr>
          <a:xfrm flipH="1">
            <a:off x="1097607" y="3119520"/>
            <a:ext cx="782837" cy="11015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028" idx="2"/>
          </p:cNvCxnSpPr>
          <p:nvPr/>
        </p:nvCxnSpPr>
        <p:spPr>
          <a:xfrm>
            <a:off x="1880444" y="3119520"/>
            <a:ext cx="9251" cy="1195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028" idx="2"/>
          </p:cNvCxnSpPr>
          <p:nvPr/>
        </p:nvCxnSpPr>
        <p:spPr>
          <a:xfrm flipH="1">
            <a:off x="1745679" y="3119520"/>
            <a:ext cx="134765" cy="1720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028" idx="2"/>
          </p:cNvCxnSpPr>
          <p:nvPr/>
        </p:nvCxnSpPr>
        <p:spPr>
          <a:xfrm flipH="1">
            <a:off x="1475656" y="3119520"/>
            <a:ext cx="404788" cy="1893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028" idx="2"/>
          </p:cNvCxnSpPr>
          <p:nvPr/>
        </p:nvCxnSpPr>
        <p:spPr>
          <a:xfrm flipH="1">
            <a:off x="1601663" y="3119520"/>
            <a:ext cx="278781" cy="2195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28" idx="2"/>
          </p:cNvCxnSpPr>
          <p:nvPr/>
        </p:nvCxnSpPr>
        <p:spPr>
          <a:xfrm flipH="1">
            <a:off x="1673671" y="3119520"/>
            <a:ext cx="206773" cy="25049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1028" idx="2"/>
          </p:cNvCxnSpPr>
          <p:nvPr/>
        </p:nvCxnSpPr>
        <p:spPr>
          <a:xfrm>
            <a:off x="1880444" y="3119520"/>
            <a:ext cx="225275" cy="19503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028" idx="2"/>
          </p:cNvCxnSpPr>
          <p:nvPr/>
        </p:nvCxnSpPr>
        <p:spPr>
          <a:xfrm>
            <a:off x="1880444" y="3119520"/>
            <a:ext cx="387547" cy="2403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028" idx="2"/>
          </p:cNvCxnSpPr>
          <p:nvPr/>
        </p:nvCxnSpPr>
        <p:spPr>
          <a:xfrm>
            <a:off x="1880444" y="3119520"/>
            <a:ext cx="477811" cy="2209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1028" idx="2"/>
          </p:cNvCxnSpPr>
          <p:nvPr/>
        </p:nvCxnSpPr>
        <p:spPr>
          <a:xfrm>
            <a:off x="1880444" y="3119520"/>
            <a:ext cx="496067" cy="2662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028" idx="2"/>
          </p:cNvCxnSpPr>
          <p:nvPr/>
        </p:nvCxnSpPr>
        <p:spPr>
          <a:xfrm>
            <a:off x="1880444" y="3119520"/>
            <a:ext cx="658339" cy="25401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028" idx="2"/>
          </p:cNvCxnSpPr>
          <p:nvPr/>
        </p:nvCxnSpPr>
        <p:spPr>
          <a:xfrm>
            <a:off x="1880444" y="3119520"/>
            <a:ext cx="964627" cy="2561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1028" idx="2"/>
          </p:cNvCxnSpPr>
          <p:nvPr/>
        </p:nvCxnSpPr>
        <p:spPr>
          <a:xfrm>
            <a:off x="1880444" y="3119520"/>
            <a:ext cx="982883" cy="1646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1028" idx="2"/>
          </p:cNvCxnSpPr>
          <p:nvPr/>
        </p:nvCxnSpPr>
        <p:spPr>
          <a:xfrm>
            <a:off x="1880444" y="3119520"/>
            <a:ext cx="1289171" cy="12363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1028" idx="2"/>
          </p:cNvCxnSpPr>
          <p:nvPr/>
        </p:nvCxnSpPr>
        <p:spPr>
          <a:xfrm>
            <a:off x="1880444" y="3119520"/>
            <a:ext cx="1595459" cy="20499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1028" idx="2"/>
          </p:cNvCxnSpPr>
          <p:nvPr/>
        </p:nvCxnSpPr>
        <p:spPr>
          <a:xfrm>
            <a:off x="1880444" y="3119520"/>
            <a:ext cx="1451443" cy="24099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1028" idx="2"/>
          </p:cNvCxnSpPr>
          <p:nvPr/>
        </p:nvCxnSpPr>
        <p:spPr>
          <a:xfrm>
            <a:off x="1880444" y="3119520"/>
            <a:ext cx="1685723" cy="2719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1028" idx="2"/>
          </p:cNvCxnSpPr>
          <p:nvPr/>
        </p:nvCxnSpPr>
        <p:spPr>
          <a:xfrm>
            <a:off x="1880444" y="3119520"/>
            <a:ext cx="1920003" cy="1732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1028" idx="2"/>
          </p:cNvCxnSpPr>
          <p:nvPr/>
        </p:nvCxnSpPr>
        <p:spPr>
          <a:xfrm>
            <a:off x="1880444" y="3119520"/>
            <a:ext cx="2730347" cy="161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1028" idx="2"/>
          </p:cNvCxnSpPr>
          <p:nvPr/>
        </p:nvCxnSpPr>
        <p:spPr>
          <a:xfrm>
            <a:off x="1880444" y="3119520"/>
            <a:ext cx="4908843" cy="1919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Номер слайда 11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2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Действующие в компании лаборатории по контролю за состоянием водных объектов и атмосферы оснащены высокоэффективным оборудованием и соответствующим образом аккредитованы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21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Лабораторно-аналитические исследования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Испытательная лаборатории ЗАО «НИЦ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Югранефтегаз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(аттестат аккредитации РОСС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.0001.21ЭЛ96)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214554"/>
            <a:ext cx="371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fontAlgn="base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основана в 2009 году,</a:t>
            </a:r>
          </a:p>
          <a:p>
            <a:pPr marL="457200" fontAlgn="base">
              <a:buFont typeface="Wingdings" pitchFamily="2" charset="2"/>
              <a:buChar char="q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fontAlgn="base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оснащена высокоэффективным оборудованием,</a:t>
            </a:r>
          </a:p>
          <a:p>
            <a:pPr marL="457200" fontAlgn="base">
              <a:buFont typeface="Wingdings" pitchFamily="2" charset="2"/>
              <a:buChar char="q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fontAlgn="base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соответствующим образом аккредитована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1\Downloads\DSC090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428868"/>
            <a:ext cx="5143504" cy="2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22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Лабораторно-аналитические исследования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Испытательная лаборатории ЗАО «НИЦ «Югранефтегаз»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основана в 2009 году, аккредитована на техническую компетентность и независимость (аттестат аккредитации РОСС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.0001.21ЭЛ96).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428868"/>
            <a:ext cx="371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Химический анализ почв, грунтов, донных отложений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37 показателям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питьевой воды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15 показателям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1\Downloads\DSC090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428868"/>
            <a:ext cx="5143504" cy="2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23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Лабораторно-аналитические исследования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428868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природной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воды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61 показателю;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:\Копия компьютера\ЗАО НИЦ Югранефтегаз\ТПП РИТЭККогалымнефтегаз\Фото II этап\P101006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714488"/>
            <a:ext cx="3240360" cy="253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857628"/>
            <a:ext cx="3069276" cy="27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24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Лабораторно-аналитические исследования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192192"/>
            <a:ext cx="47863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Исследования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отходов производства и потребления, шламов,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осадков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 показателям.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img0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483" y="4296470"/>
            <a:ext cx="28082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110" y="1124744"/>
            <a:ext cx="58102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5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3096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Лаборатория оснащена собственной современной приборной базой: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газохроматографическими комплексами, 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атомно-абсорбционным спектрометром с электротермической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атомизацией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анализируемых проб, 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жидкостным хроматографом, </a:t>
            </a:r>
          </a:p>
          <a:p>
            <a:pPr lvl="1"/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фотоэлектроколориметром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анализаторами жидкости. </a:t>
            </a:r>
          </a:p>
          <a:p>
            <a:pPr marL="0" indent="0" algn="ctr">
              <a:buNone/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im6-tub-ru.yandex.net/i?id=105133296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048339" cy="2286254"/>
          </a:xfrm>
          <a:prstGeom prst="rect">
            <a:avLst/>
          </a:prstGeom>
          <a:noFill/>
        </p:spPr>
      </p:pic>
      <p:pic>
        <p:nvPicPr>
          <p:cNvPr id="2052" name="Picture 4" descr="http://im5-tub-ru.yandex.net/i?id=35557431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09120"/>
            <a:ext cx="3025130" cy="1875081"/>
          </a:xfrm>
          <a:prstGeom prst="rect">
            <a:avLst/>
          </a:prstGeom>
          <a:noFill/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3CA46-2584-46CE-8387-86C1EA1E2C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Испытательная лаборатория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25352" y="404664"/>
            <a:ext cx="7211144" cy="576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токсичности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3CA46-2584-46CE-8387-86C1EA1E2C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2556" cy="4525963"/>
          </a:xfrm>
        </p:spPr>
        <p:txBody>
          <a:bodyPr>
            <a:noAutofit/>
          </a:bodyPr>
          <a:lstStyle/>
          <a:p>
            <a:r>
              <a:rPr lang="ru-RU" sz="2000" i="1" dirty="0" err="1" smtClean="0"/>
              <a:t>Биотестирование</a:t>
            </a:r>
            <a:r>
              <a:rPr lang="ru-RU" sz="2000" i="1" dirty="0" smtClean="0"/>
              <a:t> </a:t>
            </a:r>
            <a:r>
              <a:rPr lang="ru-RU" sz="2000" i="1" dirty="0"/>
              <a:t>проб пресных вод </a:t>
            </a:r>
            <a:r>
              <a:rPr lang="ru-RU" sz="2000" i="1" dirty="0" smtClean="0"/>
              <a:t>различного происхождения</a:t>
            </a:r>
            <a:r>
              <a:rPr lang="ru-RU" sz="2000" i="1" dirty="0"/>
              <a:t>, а так же смывов с отходов, вытяжек </a:t>
            </a:r>
            <a:r>
              <a:rPr lang="ru-RU" sz="2000" i="1" dirty="0" smtClean="0"/>
              <a:t>из почв </a:t>
            </a:r>
            <a:r>
              <a:rPr lang="ru-RU" sz="2000" i="1" dirty="0"/>
              <a:t>и донных отложений. </a:t>
            </a:r>
            <a:endParaRPr lang="ru-RU" sz="2000" i="1" dirty="0" smtClean="0"/>
          </a:p>
          <a:p>
            <a:r>
              <a:rPr lang="ru-RU" sz="2000" i="1" dirty="0" smtClean="0"/>
              <a:t>Определение опасности </a:t>
            </a:r>
            <a:r>
              <a:rPr lang="ru-RU" sz="2000" i="1" dirty="0" err="1" smtClean="0"/>
              <a:t>наноматериалов</a:t>
            </a:r>
            <a:r>
              <a:rPr lang="ru-RU" sz="2500" i="1" dirty="0" smtClean="0"/>
              <a:t>.</a:t>
            </a:r>
            <a:endParaRPr lang="ru-RU" sz="2500" i="1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8200" y="4653136"/>
            <a:ext cx="4038600" cy="14730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Тест объект</a:t>
            </a:r>
            <a:r>
              <a:rPr lang="ru-RU" b="1" dirty="0"/>
              <a:t>:</a:t>
            </a:r>
          </a:p>
          <a:p>
            <a:r>
              <a:rPr lang="ru-RU" dirty="0" smtClean="0"/>
              <a:t>зеленая </a:t>
            </a:r>
            <a:r>
              <a:rPr lang="ru-RU" dirty="0"/>
              <a:t>одноклеточная протококковая</a:t>
            </a:r>
          </a:p>
          <a:p>
            <a:r>
              <a:rPr lang="ru-RU" dirty="0"/>
              <a:t>водоросль хлорелла </a:t>
            </a:r>
            <a:r>
              <a:rPr lang="ru-RU" b="1" i="1" dirty="0"/>
              <a:t>(</a:t>
            </a:r>
            <a:r>
              <a:rPr lang="en-US" b="1" i="1" dirty="0"/>
              <a:t>chlorella vulgaris </a:t>
            </a:r>
            <a:r>
              <a:rPr lang="en-US" b="1" i="1" dirty="0" err="1"/>
              <a:t>beijer</a:t>
            </a:r>
            <a:r>
              <a:rPr lang="en-US" b="1" i="1" dirty="0"/>
              <a:t>)</a:t>
            </a:r>
            <a:endParaRPr lang="ru-RU" i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756" y="1628800"/>
            <a:ext cx="462746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25352" y="404664"/>
            <a:ext cx="7211144" cy="576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токсичности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3CA46-2584-46CE-8387-86C1EA1E2C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707904" y="1484785"/>
            <a:ext cx="4007368" cy="2087091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Биотестирование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природных и сточных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вод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установление класса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опасности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отходов.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857620" y="3786190"/>
            <a:ext cx="4546848" cy="235637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Тест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объект: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Daphnia magna </a:t>
            </a:r>
            <a:r>
              <a:rPr lang="en-US" sz="1800" i="1" dirty="0" err="1">
                <a:solidFill>
                  <a:schemeClr val="accent5">
                    <a:lumMod val="50000"/>
                  </a:schemeClr>
                </a:solidFill>
              </a:rPr>
              <a:t>straus</a:t>
            </a:r>
            <a:endParaRPr lang="en-US" sz="18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US" sz="1800" i="1" dirty="0" err="1">
                <a:solidFill>
                  <a:schemeClr val="accent5">
                    <a:lumMod val="50000"/>
                  </a:schemeClr>
                </a:solidFill>
              </a:rPr>
              <a:t>Ceriodaphnia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50000"/>
                  </a:schemeClr>
                </a:solidFill>
              </a:rPr>
              <a:t>affinis</a:t>
            </a:r>
            <a:endParaRPr lang="en-US" sz="18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</a:rPr>
              <a:t>Artemia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</a:rPr>
              <a:t>salina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 L (соленые воды, высокоминерализованные растворы)</a:t>
            </a:r>
          </a:p>
          <a:p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US" sz="1800" i="1" dirty="0" err="1">
                <a:solidFill>
                  <a:schemeClr val="accent5">
                    <a:lumMod val="50000"/>
                  </a:schemeClr>
                </a:solidFill>
              </a:rPr>
              <a:t>Scenedesmus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50000"/>
                  </a:schemeClr>
                </a:solidFill>
              </a:rPr>
              <a:t>quadricauda</a:t>
            </a:r>
            <a:endParaRPr lang="en-US" sz="18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= chlorella vulgaris </a:t>
            </a:r>
            <a:r>
              <a:rPr lang="en-US" sz="1800" i="1" dirty="0" err="1">
                <a:solidFill>
                  <a:schemeClr val="accent5">
                    <a:lumMod val="50000"/>
                  </a:schemeClr>
                </a:solidFill>
              </a:rPr>
              <a:t>beijer</a:t>
            </a:r>
            <a:endParaRPr lang="ru-RU" sz="1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64" y="1098787"/>
            <a:ext cx="2197076" cy="54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Биоиндикация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водоемов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состояния болотно-озерных и речных 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водоемов, выявление особенностей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 природных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гидросистем. </a:t>
            </a:r>
          </a:p>
          <a:p>
            <a:pPr lvl="1"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Комплексная оценка состояния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водных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объектов, 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водно-ресурсного потенциала в бассейнах  рек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4020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Биоиндикация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загрязнения водоемов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Изучение разнообразия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водорослей, их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эколого-географическая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и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альгоиндикационная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сапробиологическая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оценка современного состояния водной среды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857628"/>
            <a:ext cx="292677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929066"/>
            <a:ext cx="30607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Отдел Экологии ЗАО «НИЦ «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Югранефтегаз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ru-RU" sz="2400" dirty="0" smtClean="0"/>
              <a:t>Выполняет работы по экологическому мониторингу  районов добычи нефти и газа.</a:t>
            </a:r>
          </a:p>
          <a:p>
            <a:pPr lvl="1"/>
            <a:r>
              <a:rPr lang="ru-RU" sz="2400" dirty="0" smtClean="0"/>
              <a:t>Оказывает услуги в области экологического проектирования на всей территории Российской Федерации и за её пределами, </a:t>
            </a:r>
          </a:p>
          <a:p>
            <a:pPr lvl="2"/>
            <a:r>
              <a:rPr lang="ru-RU" sz="2000" dirty="0" smtClean="0"/>
              <a:t>в т.ч. научно-исследовательские и опытно-промышленных работы по охране окружающей среды. </a:t>
            </a:r>
          </a:p>
          <a:p>
            <a:pPr lvl="1"/>
            <a:r>
              <a:rPr lang="ru-RU" sz="2400" dirty="0" smtClean="0"/>
              <a:t>Отдел укомплектован высококвалифицированными кадрами и оснащен современным </a:t>
            </a:r>
            <a:r>
              <a:rPr lang="ru-RU" sz="2400" dirty="0" err="1" smtClean="0"/>
              <a:t>экоаналитическим</a:t>
            </a:r>
            <a:r>
              <a:rPr lang="ru-RU" sz="2400" dirty="0" smtClean="0"/>
              <a:t> оборудованием. </a:t>
            </a:r>
          </a:p>
          <a:p>
            <a:pPr lvl="1"/>
            <a:r>
              <a:rPr lang="ru-RU" sz="2400" dirty="0" smtClean="0"/>
              <a:t>Специалисты отдела экологии имеют большой опыт разработки экологической документации для крупных промышленных предприятий, </a:t>
            </a:r>
          </a:p>
          <a:p>
            <a:pPr lvl="2"/>
            <a:r>
              <a:rPr lang="ru-RU" sz="2000" dirty="0" smtClean="0"/>
              <a:t>проведения инвентаризации источников выбросов, отходов, </a:t>
            </a:r>
          </a:p>
          <a:p>
            <a:pPr lvl="2"/>
            <a:r>
              <a:rPr lang="ru-RU" sz="2000" dirty="0" smtClean="0"/>
              <a:t>разработки проектов ПДВ, ПНООЛР, ООС и согласования их с государственными контролирующими органами. </a:t>
            </a:r>
          </a:p>
          <a:p>
            <a:pPr lvl="1"/>
            <a:r>
              <a:rPr lang="ru-RU" sz="2400" dirty="0" smtClean="0"/>
              <a:t>Проводимые работы и исследования включают лабораторные анализы, камеральную обработку и полевые работы.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334963"/>
            <a:ext cx="8224838" cy="7897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РЕКУЛЬТИВАЦИЯ</a:t>
            </a:r>
            <a:endParaRPr lang="ru-RU" altLang="ru-RU" sz="3200" dirty="0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215209"/>
              </p:ext>
            </p:extLst>
          </p:nvPr>
        </p:nvGraphicFramePr>
        <p:xfrm>
          <a:off x="683568" y="1772816"/>
          <a:ext cx="3616289" cy="271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3" imgW="6811326" imgH="5106113" progId="">
                  <p:embed/>
                </p:oleObj>
              </mc:Choice>
              <mc:Fallback>
                <p:oleObj r:id="rId3" imgW="6811326" imgH="5106113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2816"/>
                        <a:ext cx="3616289" cy="271576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659232"/>
              </p:ext>
            </p:extLst>
          </p:nvPr>
        </p:nvGraphicFramePr>
        <p:xfrm>
          <a:off x="4788024" y="1700808"/>
          <a:ext cx="3935176" cy="295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5" imgW="4600000" imgH="3457143" progId="">
                  <p:embed/>
                </p:oleObj>
              </mc:Choice>
              <mc:Fallback>
                <p:oleObj r:id="rId5" imgW="4600000" imgH="3457143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700808"/>
                        <a:ext cx="3935176" cy="29577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2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chemeClr val="tx1"/>
                </a:solidFill>
              </a:rPr>
              <a:t>На участках поисково-разведочных скважин можно выделить следующие объекты, требующие проведения различной специфики проведения работ по рекультивации: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>
                <a:solidFill>
                  <a:schemeClr val="folHlink"/>
                </a:solidFill>
              </a:rPr>
              <a:t>- </a:t>
            </a:r>
            <a:r>
              <a:rPr lang="ru-RU" altLang="ru-RU" sz="1800" dirty="0">
                <a:solidFill>
                  <a:schemeClr val="folHlink"/>
                </a:solidFill>
              </a:rPr>
              <a:t>дороги для проезда от взлетно-посадочных площадок к буровым площадкам с древесным настилом;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folHlink"/>
                </a:solidFill>
              </a:rPr>
              <a:t>- амбары для бурового шлама, ТБО, водные мерники;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dirty="0">
                <a:solidFill>
                  <a:schemeClr val="folHlink"/>
                </a:solidFill>
              </a:rPr>
              <a:t>- трассы перетаскивания бурового оборудования.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chemeClr val="folHlink"/>
                </a:solidFill>
              </a:rPr>
              <a:t>- взлетно-посадочные площадки (ВПП);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chemeClr val="folHlink"/>
                </a:solidFill>
              </a:rPr>
              <a:t>- буровые площадки для строительства скважины;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chemeClr val="folHlink"/>
                </a:solidFill>
              </a:rPr>
              <a:t>- древесные настилы под буровой станок, площадку для посадки вертолета</a:t>
            </a:r>
            <a:r>
              <a:rPr lang="ru-RU" altLang="ru-RU" sz="2800" dirty="0">
                <a:solidFill>
                  <a:schemeClr val="folHlink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dirty="0">
              <a:solidFill>
                <a:schemeClr val="folHlink"/>
              </a:solidFill>
            </a:endParaRPr>
          </a:p>
        </p:txBody>
      </p:sp>
      <p:pic>
        <p:nvPicPr>
          <p:cNvPr id="12304" name="Picture 16" descr="IMG_36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140200" cy="158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7" name="Picture 19" descr="DSCN09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3213100"/>
            <a:ext cx="4137025" cy="151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9" name="Picture 21" descr="IMG_00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797425"/>
            <a:ext cx="41036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5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>
                <a:solidFill>
                  <a:schemeClr val="tx1"/>
                </a:solidFill>
              </a:rPr>
              <a:t>Виды нарушений природной среды:</a:t>
            </a:r>
            <a:r>
              <a:rPr lang="ru-RU" altLang="ru-RU" sz="3600">
                <a:solidFill>
                  <a:srgbClr val="FF6600"/>
                </a:solidFill>
              </a:rPr>
              <a:t/>
            </a:r>
            <a:br>
              <a:rPr lang="ru-RU" altLang="ru-RU" sz="3600">
                <a:solidFill>
                  <a:srgbClr val="FF6600"/>
                </a:solidFill>
              </a:rPr>
            </a:br>
            <a:endParaRPr lang="ru-RU" altLang="ru-RU" sz="3600">
              <a:solidFill>
                <a:srgbClr val="FF66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</a:t>
            </a:r>
            <a:r>
              <a:rPr lang="ru-RU" altLang="ru-RU" sz="1600" dirty="0">
                <a:effectLst/>
              </a:rPr>
              <a:t>– вырубка древостоя;</a:t>
            </a:r>
          </a:p>
          <a:p>
            <a:pPr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</a:t>
            </a:r>
            <a:r>
              <a:rPr lang="ru-RU" altLang="ru-RU" sz="1600" dirty="0">
                <a:effectLst/>
              </a:rPr>
              <a:t>– уплотнение почвы;</a:t>
            </a:r>
          </a:p>
          <a:p>
            <a:pPr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– </a:t>
            </a:r>
            <a:r>
              <a:rPr lang="ru-RU" altLang="ru-RU" sz="1600" dirty="0">
                <a:effectLst/>
              </a:rPr>
              <a:t>уничтожение живого напочвенного покрова;</a:t>
            </a:r>
          </a:p>
          <a:p>
            <a:pPr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</a:t>
            </a:r>
            <a:r>
              <a:rPr lang="ru-RU" altLang="ru-RU" sz="1600" dirty="0">
                <a:effectLst/>
              </a:rPr>
              <a:t>– нарушение гидрологического режима территории (подтопление и затопление);</a:t>
            </a:r>
          </a:p>
          <a:p>
            <a:pPr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</a:t>
            </a:r>
            <a:r>
              <a:rPr lang="ru-RU" altLang="ru-RU" sz="1600" dirty="0">
                <a:effectLst/>
              </a:rPr>
              <a:t>– уничтожение верхних горизонтов почвы;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/>
              <a:t> </a:t>
            </a:r>
            <a:r>
              <a:rPr lang="ru-RU" altLang="ru-RU" sz="1600" dirty="0" smtClean="0"/>
              <a:t>-</a:t>
            </a:r>
            <a:r>
              <a:rPr lang="ru-RU" altLang="ru-RU" sz="1600" dirty="0" smtClean="0">
                <a:effectLst/>
              </a:rPr>
              <a:t>-  </a:t>
            </a:r>
            <a:r>
              <a:rPr lang="ru-RU" altLang="ru-RU" sz="1600" dirty="0">
                <a:effectLst/>
              </a:rPr>
              <a:t>захламление территории порубочными остатками, строительными материалами, металлическими конструкциями, бытовыми отходами.</a:t>
            </a:r>
          </a:p>
          <a:p>
            <a:pPr>
              <a:buFont typeface="Wingdings" pitchFamily="2" charset="2"/>
              <a:buNone/>
            </a:pPr>
            <a:endParaRPr lang="ru-RU" altLang="ru-RU" sz="1600" dirty="0">
              <a:effectLst/>
            </a:endParaRPr>
          </a:p>
        </p:txBody>
      </p:sp>
      <p:pic>
        <p:nvPicPr>
          <p:cNvPr id="11405" name="Picture 141" descr="DSCN08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908050"/>
            <a:ext cx="2376488" cy="237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08" name="Picture 144" descr="IMG_36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9563" y="2852738"/>
            <a:ext cx="2484437" cy="240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10" name="Picture 146" descr="STP605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437063"/>
            <a:ext cx="24114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846931"/>
          </a:xfrm>
        </p:spPr>
        <p:txBody>
          <a:bodyPr/>
          <a:lstStyle/>
          <a:p>
            <a:r>
              <a:rPr lang="ru-RU" altLang="ru-RU" sz="3200" dirty="0">
                <a:solidFill>
                  <a:srgbClr val="FF6600"/>
                </a:solidFill>
              </a:rPr>
              <a:t>Виды </a:t>
            </a:r>
            <a:r>
              <a:rPr lang="ru-RU" altLang="ru-RU" sz="3200" dirty="0" err="1">
                <a:solidFill>
                  <a:srgbClr val="FF6600"/>
                </a:solidFill>
              </a:rPr>
              <a:t>рекультивационных</a:t>
            </a:r>
            <a:r>
              <a:rPr lang="ru-RU" altLang="ru-RU" sz="3200" dirty="0">
                <a:solidFill>
                  <a:srgbClr val="FF6600"/>
                </a:solidFill>
              </a:rPr>
              <a:t> мероприятий: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975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1800" dirty="0" smtClean="0"/>
              <a:t>уборка  </a:t>
            </a:r>
            <a:r>
              <a:rPr lang="ru-RU" altLang="ru-RU" sz="1800" dirty="0"/>
              <a:t>захламленности </a:t>
            </a:r>
            <a:r>
              <a:rPr lang="ru-RU" altLang="ru-RU" sz="1800" dirty="0" smtClean="0"/>
              <a:t>территории;</a:t>
            </a:r>
            <a:endParaRPr lang="ru-RU" altLang="ru-RU" sz="1800" dirty="0"/>
          </a:p>
          <a:p>
            <a:pPr algn="just"/>
            <a:r>
              <a:rPr lang="ru-RU" altLang="ru-RU" sz="1800" dirty="0" smtClean="0"/>
              <a:t>сбор</a:t>
            </a:r>
            <a:r>
              <a:rPr lang="ru-RU" altLang="ru-RU" sz="1800" dirty="0"/>
              <a:t>, измельчение и складирование порубочных остатков;</a:t>
            </a:r>
          </a:p>
          <a:p>
            <a:pPr algn="just"/>
            <a:r>
              <a:rPr lang="ru-RU" altLang="ru-RU" sz="1800" dirty="0" smtClean="0"/>
              <a:t>расчистка </a:t>
            </a:r>
            <a:r>
              <a:rPr lang="ru-RU" altLang="ru-RU" sz="1800" dirty="0"/>
              <a:t>водотоков от захламленности; </a:t>
            </a:r>
          </a:p>
          <a:p>
            <a:pPr algn="just"/>
            <a:r>
              <a:rPr lang="ru-RU" altLang="ru-RU" sz="1800" dirty="0" smtClean="0"/>
              <a:t>планировка </a:t>
            </a:r>
            <a:r>
              <a:rPr lang="ru-RU" altLang="ru-RU" sz="1800" dirty="0"/>
              <a:t>поверхности бульдозером </a:t>
            </a:r>
            <a:endParaRPr lang="ru-RU" altLang="ru-RU" sz="1800" dirty="0" smtClean="0"/>
          </a:p>
        </p:txBody>
      </p:sp>
      <p:pic>
        <p:nvPicPr>
          <p:cNvPr id="134148" name="Picture 4" descr="IMG_36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7763" y="4581525"/>
            <a:ext cx="2698750" cy="211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50" name="Picture 6" descr="IMG_00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4581525"/>
            <a:ext cx="2592388" cy="2116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52" name="Picture 8" descr="IMG_36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88778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3" name="Picture 9" descr="IMG_36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30257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7813"/>
            <a:ext cx="7427168" cy="774923"/>
          </a:xfrm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FF6600"/>
                </a:solidFill>
              </a:rPr>
              <a:t>Виды </a:t>
            </a:r>
            <a:r>
              <a:rPr lang="ru-RU" altLang="ru-RU" sz="3600" dirty="0" err="1">
                <a:solidFill>
                  <a:srgbClr val="FF6600"/>
                </a:solidFill>
              </a:rPr>
              <a:t>рекультивационных</a:t>
            </a:r>
            <a:r>
              <a:rPr lang="ru-RU" altLang="ru-RU" sz="3600" dirty="0">
                <a:solidFill>
                  <a:srgbClr val="FF6600"/>
                </a:solidFill>
              </a:rPr>
              <a:t> мероприятий:</a:t>
            </a:r>
            <a:endParaRPr lang="ru-RU" altLang="ru-RU" sz="4000" dirty="0">
              <a:solidFill>
                <a:srgbClr val="FF66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214422"/>
            <a:ext cx="5267325" cy="4525963"/>
          </a:xfrm>
        </p:spPr>
        <p:txBody>
          <a:bodyPr>
            <a:normAutofit/>
          </a:bodyPr>
          <a:lstStyle/>
          <a:p>
            <a:r>
              <a:rPr lang="ru-RU" altLang="ru-RU" sz="2800" dirty="0" err="1" smtClean="0"/>
              <a:t>фитомелиорация</a:t>
            </a:r>
            <a:r>
              <a:rPr lang="ru-RU" altLang="ru-RU" sz="2800" dirty="0" smtClean="0"/>
              <a:t>;</a:t>
            </a:r>
            <a:endParaRPr lang="ru-RU" altLang="ru-RU" sz="2800" dirty="0"/>
          </a:p>
          <a:p>
            <a:r>
              <a:rPr lang="ru-RU" altLang="ru-RU" sz="2800" dirty="0" smtClean="0"/>
              <a:t>оставление </a:t>
            </a:r>
            <a:r>
              <a:rPr lang="ru-RU" altLang="ru-RU" sz="2800" dirty="0"/>
              <a:t>на </a:t>
            </a:r>
            <a:r>
              <a:rPr lang="ru-RU" altLang="ru-RU" sz="2800" dirty="0" err="1"/>
              <a:t>самозарастание</a:t>
            </a:r>
            <a:r>
              <a:rPr lang="ru-RU" altLang="ru-RU" sz="2800" dirty="0"/>
              <a:t>;</a:t>
            </a:r>
          </a:p>
          <a:p>
            <a:r>
              <a:rPr lang="ru-RU" altLang="ru-RU" sz="2800" dirty="0" smtClean="0"/>
              <a:t>внесение </a:t>
            </a:r>
            <a:r>
              <a:rPr lang="ru-RU" altLang="ru-RU" sz="2800" dirty="0"/>
              <a:t>микробиологических препаратов. </a:t>
            </a:r>
          </a:p>
        </p:txBody>
      </p:sp>
      <p:pic>
        <p:nvPicPr>
          <p:cNvPr id="49156" name="Picture 4" descr="DSCN08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3220" y="1285861"/>
            <a:ext cx="2679815" cy="40719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 descr="13782738410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357694"/>
            <a:ext cx="1928826" cy="165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398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7"/>
          <a:stretch>
            <a:fillRect/>
          </a:stretch>
        </p:blipFill>
        <p:spPr bwMode="auto">
          <a:xfrm>
            <a:off x="2285984" y="4357694"/>
            <a:ext cx="1785950" cy="15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2_NVGU\микропрепараты\отчет_июнь\2_БИОНЕР\2. Бионер сусп_микроб.Worth агар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1988096" cy="14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Мониторинг окружающей среды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8121930Тарко-сал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2428868"/>
            <a:ext cx="1928794" cy="14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Губкинский 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286256"/>
            <a:ext cx="2000264" cy="10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Губкинский 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5429264"/>
            <a:ext cx="250305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3608" y="1182923"/>
            <a:ext cx="8076580" cy="13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Мониторинг окружающей среды (экологический мониторинг) - комплексная система наблюдений за состоянием окружающей среды, оценки и прогноза изменений состояния окружающей среды под воздействием природных и антропогенных факторов.</a:t>
            </a:r>
          </a:p>
          <a:p>
            <a:pPr algn="ctr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20" y="2519587"/>
            <a:ext cx="5786478" cy="34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ts val="2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Виды экологического мониторинга :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мониторинг атмосферного воздуха;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мониторинг атмосферных осадков (снежного покрова);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мониторинг поверхностных вод и донных отложений;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мониторинг почв;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мониторинг подземных вод;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мониторинг магистральных газопроводов;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мониторинг обращения с отходами;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радиационный мониторинг;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мониторинг растительности и растительного покрова;</a:t>
            </a:r>
          </a:p>
          <a:p>
            <a:pPr marL="357188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-мониторинг животного мира.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4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Мониторинг окружающей среды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8121930Тарко-сал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714488"/>
            <a:ext cx="1928794" cy="14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Губкинский 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22880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20" y="1428736"/>
            <a:ext cx="57864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Действующая система мониторинга позволяет четко отслеживать экологическую ситуацию в регионе и получать объективную картину состояния природной среды.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 дает возможность анализировать эффективность принимаемых природоохранных мер, оперативно решать экологические проблемы, своевременно устранять нештатные ситуации.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5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108" descr="рис10_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0" r="8102" b="11542"/>
          <a:stretch>
            <a:fillRect/>
          </a:stretch>
        </p:blipFill>
        <p:spPr bwMode="auto">
          <a:xfrm>
            <a:off x="571472" y="4071942"/>
            <a:ext cx="1693956" cy="2563399"/>
          </a:xfrm>
          <a:prstGeom prst="rect">
            <a:avLst/>
          </a:prstGeom>
          <a:noFill/>
        </p:spPr>
      </p:pic>
      <p:pic>
        <p:nvPicPr>
          <p:cNvPr id="13" name="Диаграмма 5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>
            <a:fillRect/>
          </a:stretch>
        </p:blipFill>
        <p:spPr bwMode="auto">
          <a:xfrm>
            <a:off x="2786050" y="4357694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E:\Копия компьютера\ЗАО НИЦ Югранефтегаз\ОАО ГазпромдобычаУРЕНГОЙ\Фото Восточно-Падинский\P10405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664296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7091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Мониторинг атмосферного воздуха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381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357694"/>
            <a:ext cx="27051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14884"/>
            <a:ext cx="2669824" cy="18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Копия компьютера\ЗАО НИЦ Югранефтегаз\ТПП РИТЭККогалымнефтегаз\Фото II этап\P101016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281432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Оценочные показатели в атмосферном воздухе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87622" y="1772818"/>
          <a:ext cx="6912769" cy="3672405"/>
        </p:xfrm>
        <a:graphic>
          <a:graphicData uri="http://schemas.openxmlformats.org/drawingml/2006/table">
            <a:tbl>
              <a:tblPr/>
              <a:tblGrid>
                <a:gridCol w="3617629"/>
                <a:gridCol w="1647570"/>
                <a:gridCol w="1647570"/>
              </a:tblGrid>
              <a:tr h="5572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Показатели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ПДК , мг/м³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м.р.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с.с.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Диоксид углерода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Диоксид серы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Оксид азота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Диоксид азота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Углеводороды нефти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Сажа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Оксид углерода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интегральной оценки степени загрязнения воздуха используется суммарный санитарно-гигиенический критерий – индекс загрязнения атмосферы (ИЗА). </a:t>
            </a:r>
          </a:p>
          <a:p>
            <a:r>
              <a:rPr lang="ru-RU" dirty="0" smtClean="0"/>
              <a:t>Величина данного относительного показателя зависит от концентрации вещества, его ПДК и количества веществ, загрязняющих атмосферу.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Критерии индекса загрязнения атмосферы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7584" y="1628802"/>
          <a:ext cx="7488832" cy="3960439"/>
        </p:xfrm>
        <a:graphic>
          <a:graphicData uri="http://schemas.openxmlformats.org/drawingml/2006/table">
            <a:tbl>
              <a:tblPr/>
              <a:tblGrid>
                <a:gridCol w="2152290"/>
                <a:gridCol w="5336542"/>
              </a:tblGrid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/>
                          <a:ea typeface="Times New Roman"/>
                          <a:cs typeface="Times New Roman"/>
                        </a:rPr>
                        <a:t>Величина ИЗА</a:t>
                      </a:r>
                      <a:endParaRPr lang="ru-RU" sz="16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5300" algn="l"/>
                          <a:tab pos="2096770" algn="ctr"/>
                        </a:tabLst>
                      </a:pPr>
                      <a:r>
                        <a:rPr lang="ru-RU" sz="1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</a:t>
                      </a:r>
                      <a:r>
                        <a:rPr lang="ru-RU" sz="1800" b="1" i="0" dirty="0">
                          <a:latin typeface="Times New Roman"/>
                          <a:ea typeface="Times New Roman"/>
                          <a:cs typeface="Times New Roman"/>
                        </a:rPr>
                        <a:t>качества атмосферного воздуха</a:t>
                      </a:r>
                      <a:endParaRPr lang="ru-RU" sz="16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&lt;2,5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Чистая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2,5–7,5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Слабо загрязненная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7,5–12,5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Загрязненная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12,5–22,5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Сильно загрязненная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22,5–52,5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Высоко загрязненная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&gt;52,5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Экстренно загрязненная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Words>1076</Words>
  <Application>Microsoft Office PowerPoint</Application>
  <PresentationFormat>Экран (4:3)</PresentationFormat>
  <Paragraphs>233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Lucida Sans Unicode</vt:lpstr>
      <vt:lpstr>Times New Roman</vt:lpstr>
      <vt:lpstr>Wingdings</vt:lpstr>
      <vt:lpstr>Тема Office</vt:lpstr>
      <vt:lpstr>Презентация PowerPoint</vt:lpstr>
      <vt:lpstr>География деятельности Общества и Заказчики работ</vt:lpstr>
      <vt:lpstr>Отдел Экологии ЗАО «НИЦ «Югранефтегаз»</vt:lpstr>
      <vt:lpstr>Мониторинг окружающей среды</vt:lpstr>
      <vt:lpstr>Мониторинг окружающей среды</vt:lpstr>
      <vt:lpstr>Презентация PowerPoint</vt:lpstr>
      <vt:lpstr>Оценочные показатели в атмосферном воздухе</vt:lpstr>
      <vt:lpstr>Презентация PowerPoint</vt:lpstr>
      <vt:lpstr>Критерии индекса загрязнения атмосферы</vt:lpstr>
      <vt:lpstr>Презентация PowerPoint</vt:lpstr>
      <vt:lpstr>Презентация PowerPoint</vt:lpstr>
      <vt:lpstr>Виды работ</vt:lpstr>
      <vt:lpstr>Презентация PowerPoint</vt:lpstr>
      <vt:lpstr>Оценочная шкала опасности загрязнения почв по  показателю суммарного загрязнения (Zc)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Лабораторно-аналитические исследования</vt:lpstr>
      <vt:lpstr>Лабораторно-аналитические исследования</vt:lpstr>
      <vt:lpstr>Лабораторно-аналитические исследования</vt:lpstr>
      <vt:lpstr>Лабораторно-аналитические исследования</vt:lpstr>
      <vt:lpstr>Испытательная лаборатория</vt:lpstr>
      <vt:lpstr>Презентация PowerPoint</vt:lpstr>
      <vt:lpstr>Презентация PowerPoint</vt:lpstr>
      <vt:lpstr>Биоиндикация водоемов</vt:lpstr>
      <vt:lpstr>Биоиндикация загрязнения водоемов</vt:lpstr>
      <vt:lpstr>РЕКУЛЬТИВАЦИЯ</vt:lpstr>
      <vt:lpstr>На участках поисково-разведочных скважин можно выделить следующие объекты, требующие проведения различной специфики проведения работ по рекультивации:</vt:lpstr>
      <vt:lpstr>Виды нарушений природной среды: </vt:lpstr>
      <vt:lpstr>Виды рекультивационных мероприятий:</vt:lpstr>
      <vt:lpstr>Виды рекультивационных мероприятий: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Предварительный отчет</dc:title>
  <dc:creator>ПКПК</dc:creator>
  <cp:lastModifiedBy>Руслан Низаев</cp:lastModifiedBy>
  <cp:revision>181</cp:revision>
  <dcterms:created xsi:type="dcterms:W3CDTF">2013-06-27T17:11:26Z</dcterms:created>
  <dcterms:modified xsi:type="dcterms:W3CDTF">2015-04-21T06:19:03Z</dcterms:modified>
</cp:coreProperties>
</file>