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310" r:id="rId3"/>
    <p:sldId id="256" r:id="rId4"/>
    <p:sldId id="258" r:id="rId5"/>
    <p:sldId id="260" r:id="rId6"/>
    <p:sldId id="261" r:id="rId7"/>
    <p:sldId id="262" r:id="rId8"/>
    <p:sldId id="279" r:id="rId9"/>
    <p:sldId id="314" r:id="rId10"/>
    <p:sldId id="311" r:id="rId11"/>
    <p:sldId id="312" r:id="rId12"/>
    <p:sldId id="264" r:id="rId13"/>
    <p:sldId id="313" r:id="rId14"/>
    <p:sldId id="276" r:id="rId15"/>
    <p:sldId id="315" r:id="rId16"/>
    <p:sldId id="316" r:id="rId17"/>
    <p:sldId id="317" r:id="rId18"/>
    <p:sldId id="334" r:id="rId19"/>
    <p:sldId id="319" r:id="rId20"/>
    <p:sldId id="278" r:id="rId21"/>
    <p:sldId id="277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  <p:sldId id="320" r:id="rId33"/>
    <p:sldId id="294" r:id="rId34"/>
    <p:sldId id="321" r:id="rId35"/>
    <p:sldId id="322" r:id="rId36"/>
    <p:sldId id="323" r:id="rId37"/>
    <p:sldId id="324" r:id="rId38"/>
    <p:sldId id="325" r:id="rId39"/>
    <p:sldId id="301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280" r:id="rId48"/>
    <p:sldId id="333" r:id="rId49"/>
    <p:sldId id="30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8E5"/>
    <a:srgbClr val="93B6E9"/>
    <a:srgbClr val="A5C2ED"/>
    <a:srgbClr val="C3D6F3"/>
    <a:srgbClr val="4A84DA"/>
    <a:srgbClr val="E0DBF5"/>
    <a:srgbClr val="BEB4EA"/>
    <a:srgbClr val="F9F9F9"/>
    <a:srgbClr val="816BDF"/>
    <a:srgbClr val="B1A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6437F6-7A84-47BC-A943-6D97B55FE247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2AED37-FCC0-47FF-9C8D-A06F9B78E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94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85033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FEEC3-0B78-4AB9-8E79-5170FF736720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91D5-FF56-473B-8793-E7FF44315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34F9-D93E-46B1-B292-58D739DEF821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B5B5-054B-40EF-8F32-952CDF3A1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2871-8383-4BAB-B474-9080A5B30619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D78C-1908-41B5-B50C-D8875FB89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73FB-950F-47A6-861F-1EA10EC1A826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6227-379E-45FF-826A-3C0C6E1CC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0276-381B-43E2-8F2A-776D44502D56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D70F-729D-4218-90C0-C68B3E484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8EE6-7FAA-408B-B5FD-0E10109B5CCB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977A-79DE-4030-9D3D-9056C6BDA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2D00-8333-46D0-8468-39FD67320B91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4EF7-47F4-4866-86BF-9FBA9AAF0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05F5-DD39-47C6-86BA-904B6AD065E4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CDAE-986E-4CBB-8E97-75CAB2E3C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6E39-DA74-47AE-A985-E05A806C3C12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378F-91DC-4E0F-97E8-763A5E970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C878-D893-43D3-8C23-12E8DC339D23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5CFD-7C5F-42BD-BB4B-56E194F27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ACE6-DF91-4A5A-8E05-90830C40F77F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BD95-C635-4082-AE6D-DB8A72171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91FEE8-3456-4C82-A54E-0EF0B036D904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05ED2-C5B7-419A-8AC7-814C1C886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png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5" Type="http://schemas.openxmlformats.org/officeDocument/2006/relationships/image" Target="../media/image5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Relationship Id="rId14" Type="http://schemas.openxmlformats.org/officeDocument/2006/relationships/image" Target="../media/image5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>
            <a:spLocks noChangeArrowheads="1"/>
          </p:cNvSpPr>
          <p:nvPr/>
        </p:nvSpPr>
        <p:spPr bwMode="auto">
          <a:xfrm>
            <a:off x="914400" y="4643438"/>
            <a:ext cx="7929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/>
              <a:t>Более 15 лет успешной работы в сфере разведки нефти и газа</a:t>
            </a:r>
            <a:endParaRPr lang="ru-RU" altLang="ru-RU" b="1">
              <a:latin typeface="Verdana" pitchFamily="34" charset="0"/>
            </a:endParaRPr>
          </a:p>
        </p:txBody>
      </p:sp>
      <p:pic>
        <p:nvPicPr>
          <p:cNvPr id="14338" name="Рисунок 2" descr="logoU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612775"/>
            <a:ext cx="601662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850" y="2924175"/>
            <a:ext cx="8496300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ГЕОХИМИЧЕСКИЕ ТЕХНОЛОГИИ В РАЗВЕДКЕ НЕФТИ И ГАЗА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214438"/>
            <a:ext cx="4572000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Научно-исследовательский центр «Югранефтегаз»</a:t>
            </a:r>
            <a:endParaRPr lang="ru-RU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lexander\Desktop\DSC028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2151063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979613" y="4433779"/>
            <a:ext cx="3500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 b="1" dirty="0">
                <a:latin typeface="Verdana" pitchFamily="34" charset="0"/>
              </a:rPr>
              <a:t>Бурение шнеков для отбора проб приповерхностных отложений (грунтов) или поровых газов </a:t>
            </a:r>
            <a:endParaRPr lang="ru-RU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09600" y="361950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Виды </a:t>
            </a:r>
            <a:r>
              <a:rPr lang="ru-RU" sz="1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газогеохимической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съемки, применяемые ЗАО «НИЦ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Югранефтегаз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marL="342900" indent="-342900"/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Геохимическая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1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тмогеохимическая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) съемка с отбором проб свободного порового газа:</a:t>
            </a:r>
          </a:p>
          <a:p>
            <a:pPr marL="342900" indent="-342900">
              <a:buFontTx/>
              <a:buChar char="-"/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методом активной адсорбции с отбором проб свободного порового газа на сорбент</a:t>
            </a:r>
          </a:p>
          <a:p>
            <a:pPr marL="342900" indent="-342900">
              <a:buFontTx/>
              <a:buChar char="-"/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методом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пассивной 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адсорбции с отбором проб свободного порового газа на сорбент</a:t>
            </a:r>
          </a:p>
          <a:p>
            <a:pPr marL="342900" indent="-342900"/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2. Геохимическая съемка с отбором проб газа из естественных сорбентов: породы, воды, снега.</a:t>
            </a:r>
            <a:endParaRPr lang="uk-UA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1" descr="C:\Users\Public\Pictures\Sample Pictures\Untitle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620713"/>
            <a:ext cx="557212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85750" y="4584700"/>
            <a:ext cx="857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dirty="0"/>
              <a:t>Устройство для проведения съемки по технологии пассивной адсорбции</a:t>
            </a:r>
            <a:r>
              <a:rPr lang="en-US" sz="1400" b="1" dirty="0"/>
              <a:t> </a:t>
            </a:r>
            <a:r>
              <a:rPr lang="ru-RU" sz="1400" b="1" dirty="0"/>
              <a:t>газов из грунта</a:t>
            </a:r>
            <a:endParaRPr lang="ru-RU" altLang="ru-RU" sz="1400" b="1" dirty="0">
              <a:latin typeface="Verdana" pitchFamily="34" charset="0"/>
            </a:endParaRPr>
          </a:p>
          <a:p>
            <a:pPr algn="just" eaLnBrk="0" hangingPunct="0"/>
            <a:r>
              <a:rPr lang="en-US" sz="1400" dirty="0">
                <a:latin typeface="Verdana" pitchFamily="34" charset="0"/>
              </a:rPr>
              <a:t>1 – </a:t>
            </a:r>
            <a:r>
              <a:rPr lang="ru-RU" sz="1400" dirty="0"/>
              <a:t>трубка из инертного материала</a:t>
            </a:r>
            <a:r>
              <a:rPr lang="en-US" sz="1400" dirty="0">
                <a:latin typeface="Verdana" pitchFamily="34" charset="0"/>
              </a:rPr>
              <a:t>, 2 – </a:t>
            </a:r>
            <a:r>
              <a:rPr lang="ru-RU" sz="1400" dirty="0"/>
              <a:t>воронка</a:t>
            </a:r>
            <a:r>
              <a:rPr lang="en-US" sz="1400" dirty="0">
                <a:latin typeface="Verdana" pitchFamily="34" charset="0"/>
              </a:rPr>
              <a:t>, 3 – </a:t>
            </a:r>
            <a:r>
              <a:rPr lang="ru-RU" sz="1400" dirty="0"/>
              <a:t>фильтр</a:t>
            </a:r>
            <a:r>
              <a:rPr lang="ru-RU" altLang="ru-RU" sz="1400" b="1" dirty="0">
                <a:latin typeface="Verdana" pitchFamily="34" charset="0"/>
              </a:rPr>
              <a:t>, </a:t>
            </a:r>
            <a:r>
              <a:rPr lang="en-US" sz="1400" dirty="0">
                <a:latin typeface="Verdana" pitchFamily="34" charset="0"/>
              </a:rPr>
              <a:t>4 – </a:t>
            </a:r>
            <a:r>
              <a:rPr lang="ru-RU" sz="1400" dirty="0"/>
              <a:t>капсулы с сорбентом</a:t>
            </a:r>
            <a:r>
              <a:rPr lang="en-US" sz="1400" dirty="0">
                <a:latin typeface="Verdana" pitchFamily="34" charset="0"/>
              </a:rPr>
              <a:t>, 5 – </a:t>
            </a:r>
            <a:r>
              <a:rPr lang="ru-RU" sz="1400" dirty="0"/>
              <a:t>уплотнительные кольца</a:t>
            </a:r>
            <a:r>
              <a:rPr lang="en-US" sz="1400" dirty="0">
                <a:latin typeface="Verdana" pitchFamily="34" charset="0"/>
              </a:rPr>
              <a:t>, 6, 10 – </a:t>
            </a:r>
            <a:r>
              <a:rPr lang="ru-RU" sz="1400" dirty="0"/>
              <a:t>резиновые прокладки</a:t>
            </a:r>
            <a:r>
              <a:rPr lang="en-US" sz="1400" dirty="0">
                <a:latin typeface="Verdana" pitchFamily="34" charset="0"/>
              </a:rPr>
              <a:t>, 7 – </a:t>
            </a:r>
            <a:r>
              <a:rPr lang="ru-RU" sz="1400" dirty="0"/>
              <a:t>винт с соединителем</a:t>
            </a:r>
            <a:r>
              <a:rPr lang="en-US" sz="1400" dirty="0">
                <a:latin typeface="Verdana" pitchFamily="34" charset="0"/>
              </a:rPr>
              <a:t>, 8 – </a:t>
            </a:r>
            <a:r>
              <a:rPr lang="ru-RU" sz="1400" dirty="0"/>
              <a:t>вакуумная трубка</a:t>
            </a:r>
            <a:r>
              <a:rPr lang="en-US" sz="1400" dirty="0">
                <a:latin typeface="Verdana" pitchFamily="34" charset="0"/>
              </a:rPr>
              <a:t>, 9 – </a:t>
            </a:r>
            <a:r>
              <a:rPr lang="ru-RU" sz="1400" dirty="0"/>
              <a:t>держатель</a:t>
            </a:r>
            <a:r>
              <a:rPr lang="en-US" sz="1400" dirty="0">
                <a:latin typeface="Verdana" pitchFamily="34" charset="0"/>
              </a:rPr>
              <a:t>, 11 – </a:t>
            </a:r>
            <a:r>
              <a:rPr lang="ru-RU" sz="1400" dirty="0"/>
              <a:t>заглушка</a:t>
            </a:r>
            <a:r>
              <a:rPr lang="ru-RU" altLang="ru-RU" sz="1400" b="1" dirty="0">
                <a:latin typeface="Verdana" pitchFamily="34" charset="0"/>
              </a:rPr>
              <a:t>.</a:t>
            </a:r>
            <a:r>
              <a:rPr lang="en-US" altLang="ru-RU" sz="1400" b="1" dirty="0">
                <a:latin typeface="Verdana" pitchFamily="34" charset="0"/>
              </a:rPr>
              <a:t> </a:t>
            </a:r>
            <a:endParaRPr lang="ru-RU" altLang="ru-RU" sz="1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304800"/>
            <a:ext cx="8496300" cy="64611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COMPARISON OF SAMPLING METHODS FABRIC UNIT AND YUGRANEFTEGAS UNIT AT PASSIVE ADSORPTION</a:t>
            </a:r>
            <a:endParaRPr lang="ru-RU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9500"/>
            <a:ext cx="32289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116013" y="5373688"/>
            <a:ext cx="23034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000">
                <a:solidFill>
                  <a:srgbClr val="002060"/>
                </a:solidFill>
                <a:latin typeface="Calibri" pitchFamily="34" charset="0"/>
              </a:rPr>
              <a:t>HC flow                         HC flow</a:t>
            </a:r>
          </a:p>
          <a:p>
            <a:r>
              <a:rPr lang="en-US" altLang="ru-RU" sz="1000">
                <a:solidFill>
                  <a:srgbClr val="FF0000"/>
                </a:solidFill>
                <a:latin typeface="Calibri" pitchFamily="34" charset="0"/>
              </a:rPr>
              <a:t>d=2cm </a:t>
            </a:r>
            <a:r>
              <a:rPr lang="en-US" altLang="ru-RU" sz="1000">
                <a:solidFill>
                  <a:srgbClr val="002060"/>
                </a:solidFill>
                <a:latin typeface="Calibri" pitchFamily="34" charset="0"/>
              </a:rPr>
              <a:t>                          d=60cm</a:t>
            </a:r>
          </a:p>
          <a:p>
            <a:r>
              <a:rPr lang="en-US" altLang="ru-RU" sz="1000">
                <a:solidFill>
                  <a:srgbClr val="FF0000"/>
                </a:solidFill>
                <a:latin typeface="Calibri" pitchFamily="34" charset="0"/>
              </a:rPr>
              <a:t>s=3,14cm</a:t>
            </a:r>
            <a:r>
              <a:rPr lang="en-US" altLang="ru-RU" sz="1000" baseline="30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altLang="ru-RU" sz="1000" baseline="30000">
                <a:solidFill>
                  <a:srgbClr val="002060"/>
                </a:solidFill>
                <a:latin typeface="Calibri" pitchFamily="34" charset="0"/>
              </a:rPr>
              <a:t>                              </a:t>
            </a:r>
            <a:r>
              <a:rPr lang="en-US" altLang="ru-RU" sz="1000">
                <a:solidFill>
                  <a:srgbClr val="002060"/>
                </a:solidFill>
                <a:latin typeface="Calibri" pitchFamily="34" charset="0"/>
              </a:rPr>
              <a:t>s=2826 cm</a:t>
            </a:r>
            <a:r>
              <a:rPr lang="en-US" altLang="ru-RU" sz="1000" baseline="30000">
                <a:solidFill>
                  <a:srgbClr val="002060"/>
                </a:solidFill>
                <a:latin typeface="Calibri" pitchFamily="34" charset="0"/>
              </a:rPr>
              <a:t>2</a:t>
            </a:r>
            <a:endParaRPr lang="ru-RU" altLang="ru-RU" sz="1000" baseline="30000">
              <a:solidFill>
                <a:srgbClr val="002060"/>
              </a:solidFill>
              <a:latin typeface="Calibri" pitchFamily="34" charset="0"/>
            </a:endParaRPr>
          </a:p>
          <a:p>
            <a:endParaRPr lang="ru-RU" altLang="ru-RU" sz="1000" baseline="3000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738" y="2057400"/>
            <a:ext cx="4968875" cy="235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Horizontal change of pressure is absent.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Horizontal filtration is also inexistent.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HD filtration only takes place vertically.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The surface of fabric unit is less than 3,14 whereas </a:t>
            </a:r>
            <a:r>
              <a:rPr lang="en-US" sz="1400" dirty="0" err="1">
                <a:latin typeface="+mn-lt"/>
                <a:cs typeface="Arial" panose="020B0604020202020204" pitchFamily="34" charset="0"/>
              </a:rPr>
              <a:t>Yugraneftegas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 unit it depends on the diameter of the cone attached. 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 </a:t>
            </a:r>
            <a:endParaRPr lang="ru-RU" sz="1400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3" descr="C:\Users\Public\Pictures\Sample Pictures\Untitled2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688" y="1196975"/>
            <a:ext cx="40100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39750" y="836613"/>
            <a:ext cx="4572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В процессе такого вида съемки через капсулу от термодесорбера хроматографа, заполненную специальным сорбентом или комбинацией из нескольких сорбентов, прокачивают определенное количество свободного порового газа или газа, извлеченного путем термо-вакуумной дегазации из проб пород (грунта), снега, воды или промывочной жидкости.</a:t>
            </a:r>
          </a:p>
          <a:p>
            <a:endParaRPr lang="ru-RU" sz="1600"/>
          </a:p>
          <a:p>
            <a:r>
              <a:rPr lang="ru-RU" sz="1600"/>
              <a:t>При этом концентрация углеводородов увеличивается во столько раз, во сколько раз объем прокачанного газа превышает объем пробы газа, вводимой в хроматограф при обычных анализах.</a:t>
            </a:r>
            <a:endParaRPr lang="uk-U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531813" y="1728788"/>
            <a:ext cx="8154987" cy="35020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buFontTx/>
              <a:buChar char="-"/>
            </a:pPr>
            <a:r>
              <a:rPr lang="ru-RU" sz="2000">
                <a:cs typeface="Times New Roman" pitchFamily="18" charset="0"/>
              </a:rPr>
              <a:t>хроматографический анализ свободных газов</a:t>
            </a:r>
            <a:endParaRPr lang="en-US" sz="2000">
              <a:cs typeface="Times New Roman" pitchFamily="18" charset="0"/>
            </a:endParaRPr>
          </a:p>
          <a:p>
            <a:pPr indent="450850" algn="just" eaLnBrk="0" hangingPunct="0"/>
            <a:r>
              <a:rPr lang="en-US" sz="2000">
                <a:cs typeface="Times New Roman" pitchFamily="18" charset="0"/>
              </a:rPr>
              <a:t> (</a:t>
            </a:r>
            <a:r>
              <a:rPr lang="ru-RU" sz="2000">
                <a:cs typeface="Times New Roman" pitchFamily="18" charset="0"/>
              </a:rPr>
              <a:t>С</a:t>
            </a:r>
            <a:r>
              <a:rPr lang="en-US" sz="2000">
                <a:cs typeface="Times New Roman" pitchFamily="18" charset="0"/>
              </a:rPr>
              <a:t>1-</a:t>
            </a:r>
            <a:r>
              <a:rPr lang="ru-RU" sz="2000">
                <a:cs typeface="Times New Roman" pitchFamily="18" charset="0"/>
              </a:rPr>
              <a:t>С</a:t>
            </a:r>
            <a:r>
              <a:rPr lang="en-US" sz="2000">
                <a:cs typeface="Times New Roman" pitchFamily="18" charset="0"/>
              </a:rPr>
              <a:t>6, </a:t>
            </a:r>
            <a:r>
              <a:rPr lang="ru-RU" sz="2000">
                <a:cs typeface="Times New Roman" pitchFamily="18" charset="0"/>
              </a:rPr>
              <a:t>Н</a:t>
            </a:r>
            <a:r>
              <a:rPr lang="en-US" sz="2000">
                <a:cs typeface="Times New Roman" pitchFamily="18" charset="0"/>
              </a:rPr>
              <a:t>2, </a:t>
            </a:r>
            <a:r>
              <a:rPr lang="ru-RU" sz="2000">
                <a:cs typeface="Times New Roman" pitchFamily="18" charset="0"/>
              </a:rPr>
              <a:t>Не</a:t>
            </a:r>
            <a:r>
              <a:rPr lang="en-US" sz="2000">
                <a:cs typeface="Times New Roman" pitchFamily="18" charset="0"/>
              </a:rPr>
              <a:t>, </a:t>
            </a:r>
            <a:r>
              <a:rPr lang="ru-RU" sz="2000">
                <a:cs typeface="Times New Roman" pitchFamily="18" charset="0"/>
              </a:rPr>
              <a:t>СО</a:t>
            </a:r>
            <a:r>
              <a:rPr lang="en-US" sz="2000">
                <a:cs typeface="Times New Roman" pitchFamily="18" charset="0"/>
              </a:rPr>
              <a:t>2, N2+</a:t>
            </a:r>
            <a:r>
              <a:rPr lang="ru-RU" sz="2000">
                <a:cs typeface="Times New Roman" pitchFamily="18" charset="0"/>
              </a:rPr>
              <a:t>О</a:t>
            </a:r>
            <a:r>
              <a:rPr lang="en-US" sz="2000">
                <a:cs typeface="Times New Roman" pitchFamily="18" charset="0"/>
              </a:rPr>
              <a:t>2);</a:t>
            </a:r>
            <a:endParaRPr lang="en-US" sz="2000"/>
          </a:p>
          <a:p>
            <a:pPr indent="450850" algn="just" eaLnBrk="0" hangingPunct="0">
              <a:buFontTx/>
              <a:buChar char="-"/>
            </a:pPr>
            <a:endParaRPr lang="en-US" sz="2000">
              <a:cs typeface="Times New Roman" pitchFamily="18" charset="0"/>
            </a:endParaRPr>
          </a:p>
          <a:p>
            <a:pPr indent="450850" algn="just" eaLnBrk="0" hangingPunct="0">
              <a:buFontTx/>
              <a:buChar char="-"/>
            </a:pPr>
            <a:r>
              <a:rPr lang="ru-RU" sz="2000">
                <a:cs typeface="Times New Roman" pitchFamily="18" charset="0"/>
              </a:rPr>
              <a:t>хроматографический анализ легких углеводородов</a:t>
            </a:r>
            <a:endParaRPr lang="en-US" sz="2000">
              <a:cs typeface="Times New Roman" pitchFamily="18" charset="0"/>
            </a:endParaRPr>
          </a:p>
          <a:p>
            <a:pPr indent="450850" algn="just" eaLnBrk="0" hangingPunct="0"/>
            <a:r>
              <a:rPr lang="en-US" sz="2000">
                <a:cs typeface="Times New Roman" pitchFamily="18" charset="0"/>
              </a:rPr>
              <a:t>(</a:t>
            </a:r>
            <a:r>
              <a:rPr lang="ru-RU" sz="2000">
                <a:cs typeface="Times New Roman" pitchFamily="18" charset="0"/>
              </a:rPr>
              <a:t>жидкие</a:t>
            </a:r>
            <a:r>
              <a:rPr lang="en-US" sz="2000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С</a:t>
            </a:r>
            <a:r>
              <a:rPr lang="en-US" sz="2000">
                <a:cs typeface="Times New Roman" pitchFamily="18" charset="0"/>
              </a:rPr>
              <a:t>7 – </a:t>
            </a:r>
            <a:r>
              <a:rPr lang="ru-RU" sz="2000">
                <a:cs typeface="Times New Roman" pitchFamily="18" charset="0"/>
              </a:rPr>
              <a:t>С</a:t>
            </a:r>
            <a:r>
              <a:rPr lang="en-US" sz="2000">
                <a:cs typeface="Times New Roman" pitchFamily="18" charset="0"/>
              </a:rPr>
              <a:t>9, </a:t>
            </a:r>
            <a:r>
              <a:rPr lang="ru-RU" sz="2000">
                <a:cs typeface="Times New Roman" pitchFamily="18" charset="0"/>
              </a:rPr>
              <a:t>в т.ч. ароматические</a:t>
            </a:r>
            <a:r>
              <a:rPr lang="en-US" sz="2000">
                <a:cs typeface="Times New Roman" pitchFamily="18" charset="0"/>
              </a:rPr>
              <a:t>);</a:t>
            </a:r>
          </a:p>
          <a:p>
            <a:pPr indent="450850" algn="just" eaLnBrk="0" hangingPunct="0"/>
            <a:endParaRPr lang="en-US" sz="2000"/>
          </a:p>
          <a:p>
            <a:pPr indent="450850" algn="just" eaLnBrk="0" hangingPunct="0">
              <a:buFontTx/>
              <a:buChar char="-"/>
            </a:pPr>
            <a:r>
              <a:rPr lang="ru-RU" sz="2000">
                <a:cs typeface="Times New Roman" pitchFamily="18" charset="0"/>
              </a:rPr>
              <a:t>хроматографический анализ тяжелых углеводородов</a:t>
            </a:r>
            <a:r>
              <a:rPr lang="en-US" sz="2000">
                <a:cs typeface="Times New Roman" pitchFamily="18" charset="0"/>
              </a:rPr>
              <a:t> (</a:t>
            </a:r>
            <a:r>
              <a:rPr lang="ru-RU" sz="2000">
                <a:cs typeface="Times New Roman" pitchFamily="18" charset="0"/>
              </a:rPr>
              <a:t>С</a:t>
            </a:r>
            <a:r>
              <a:rPr lang="en-US" sz="2000">
                <a:cs typeface="Times New Roman" pitchFamily="18" charset="0"/>
              </a:rPr>
              <a:t>10 – </a:t>
            </a:r>
            <a:r>
              <a:rPr lang="ru-RU" sz="2000">
                <a:cs typeface="Times New Roman" pitchFamily="18" charset="0"/>
              </a:rPr>
              <a:t>С</a:t>
            </a:r>
            <a:r>
              <a:rPr lang="en-US" sz="2000">
                <a:cs typeface="Times New Roman" pitchFamily="18" charset="0"/>
              </a:rPr>
              <a:t>20);</a:t>
            </a:r>
          </a:p>
          <a:p>
            <a:pPr indent="450850" algn="just" eaLnBrk="0" hangingPunct="0">
              <a:buFontTx/>
              <a:buChar char="-"/>
            </a:pPr>
            <a:endParaRPr lang="en-US" sz="2000"/>
          </a:p>
          <a:p>
            <a:pPr indent="450850" algn="just" eaLnBrk="0" hangingPunct="0">
              <a:buFontTx/>
              <a:buChar char="-"/>
            </a:pP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лито-геохимическое исследование элементов</a:t>
            </a:r>
            <a:r>
              <a:rPr lang="en-US" sz="2000">
                <a:cs typeface="Times New Roman" pitchFamily="18" charset="0"/>
              </a:rPr>
              <a:t>;</a:t>
            </a:r>
          </a:p>
          <a:p>
            <a:pPr indent="450850" algn="just" eaLnBrk="0" hangingPunct="0">
              <a:buFontTx/>
              <a:buChar char="-"/>
            </a:pPr>
            <a:endParaRPr lang="en-US" sz="2000"/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000">
                <a:cs typeface="Times New Roman" pitchFamily="18" charset="0"/>
              </a:rPr>
              <a:t>изотопный анализ случайных образцов</a:t>
            </a:r>
            <a:r>
              <a:rPr lang="en-US" sz="2000">
                <a:cs typeface="Times New Roman" pitchFamily="18" charset="0"/>
              </a:rPr>
              <a:t>.</a:t>
            </a:r>
            <a:endParaRPr lang="en-US" sz="2000"/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/>
            <a:r>
              <a:rPr lang="ru-RU" sz="2400" b="1">
                <a:cs typeface="Times New Roman" pitchFamily="18" charset="0"/>
              </a:rPr>
              <a:t>Лабораторные исследования включают следующие аналитические работы: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214313" y="857250"/>
            <a:ext cx="8715375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1600" b="1">
                <a:latin typeface="Verdana" pitchFamily="34" charset="0"/>
              </a:rPr>
              <a:t>Классическая атмогеохимическая съемка</a:t>
            </a:r>
          </a:p>
          <a:p>
            <a:pPr indent="450850" algn="ctr"/>
            <a:endParaRPr lang="ru-RU" sz="2400">
              <a:latin typeface="Calibri" pitchFamily="34" charset="0"/>
            </a:endParaRPr>
          </a:p>
          <a:p>
            <a:pPr indent="450850" algn="just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Пробы порового газа, полученные путем дегазации проб пород, промывочной жидкости, снега или воды или непосредственно отобранные из порового пространства пород и снега, анализируются на газовых хроматографах с детекторами ионизации в пламени  (ПИД). </a:t>
            </a:r>
          </a:p>
          <a:p>
            <a:pPr indent="450850" algn="just">
              <a:lnSpc>
                <a:spcPct val="114000"/>
              </a:lnSpc>
            </a:pPr>
            <a:endParaRPr lang="ru-RU" sz="1400" b="1">
              <a:latin typeface="Verdana" pitchFamily="34" charset="0"/>
            </a:endParaRPr>
          </a:p>
          <a:p>
            <a:pPr indent="450850" algn="just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Чувствительность таких детекторов до 10</a:t>
            </a:r>
            <a:r>
              <a:rPr lang="ru-RU" sz="1400" b="1" baseline="30000">
                <a:latin typeface="Verdana" pitchFamily="34" charset="0"/>
              </a:rPr>
              <a:t>-6</a:t>
            </a:r>
            <a:r>
              <a:rPr lang="ru-RU" sz="1400" b="1">
                <a:latin typeface="Verdana" pitchFamily="34" charset="0"/>
              </a:rPr>
              <a:t>, т.е. одна молекула  углеводорода на миллион молекул воздуха.</a:t>
            </a:r>
          </a:p>
          <a:p>
            <a:pPr indent="450850" algn="just">
              <a:lnSpc>
                <a:spcPct val="114000"/>
              </a:lnSpc>
            </a:pPr>
            <a:endParaRPr lang="ru-RU" sz="1400" b="1">
              <a:latin typeface="Verdana" pitchFamily="34" charset="0"/>
            </a:endParaRPr>
          </a:p>
          <a:p>
            <a:pPr indent="450850" algn="just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Определяются насыщенные и ненасыщенные углеводороды от метана до гексана включительно в фоновых и аномальных полях. </a:t>
            </a:r>
          </a:p>
          <a:p>
            <a:pPr indent="450850" algn="just">
              <a:lnSpc>
                <a:spcPct val="114000"/>
              </a:lnSpc>
            </a:pPr>
            <a:endParaRPr lang="ru-RU" sz="1400" b="1">
              <a:latin typeface="Verdana" pitchFamily="34" charset="0"/>
            </a:endParaRPr>
          </a:p>
          <a:p>
            <a:pPr indent="450850" algn="just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Более тяжелые углеводороды в свободных газах порового пространства и приземных слоях атмосферы присутствуют обычно в количествах, не доступных для непосредственного определения методами газовой хроматографии.</a:t>
            </a:r>
          </a:p>
          <a:p>
            <a:pPr indent="450850" algn="just"/>
            <a:endParaRPr lang="ru-RU" sz="2400">
              <a:latin typeface="Calibri" pitchFamily="34" charset="0"/>
            </a:endParaRPr>
          </a:p>
          <a:p>
            <a:pPr indent="450850" algn="just"/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142875" y="1254125"/>
            <a:ext cx="87868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600" b="1">
              <a:latin typeface="Verdana" pitchFamily="34" charset="0"/>
            </a:endParaRPr>
          </a:p>
          <a:p>
            <a:pPr indent="450850" algn="ctr"/>
            <a:r>
              <a:rPr lang="ru-RU" sz="1600" b="1">
                <a:latin typeface="Verdana" pitchFamily="34" charset="0"/>
              </a:rPr>
              <a:t>Атмогеохимическая съемка методом активной адсорбции</a:t>
            </a:r>
          </a:p>
          <a:p>
            <a:pPr indent="450850" algn="ctr"/>
            <a:r>
              <a:rPr lang="ru-RU" sz="1600" b="1">
                <a:latin typeface="Verdana" pitchFamily="34" charset="0"/>
              </a:rPr>
              <a:t> с отбором проб на сорбент</a:t>
            </a:r>
          </a:p>
          <a:p>
            <a:pPr indent="450850" algn="ctr"/>
            <a:endParaRPr lang="ru-RU" sz="1600" b="1">
              <a:latin typeface="Verdana" pitchFamily="34" charset="0"/>
            </a:endParaRPr>
          </a:p>
          <a:p>
            <a:pPr indent="450850" algn="just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Так, если объем газа, вводимого в хроматограф через дозатор, составляет 1мл, то при прокачке через капсулу с сорбентом 100мл газа, концентрация углеводородов увеличивается в 100 раз, если 1000мл – то в 1000 раз и т.д.</a:t>
            </a:r>
          </a:p>
          <a:p>
            <a:pPr indent="450850" algn="just">
              <a:lnSpc>
                <a:spcPct val="114000"/>
              </a:lnSpc>
            </a:pPr>
            <a:endParaRPr lang="en-US" sz="1400" b="1">
              <a:latin typeface="Verdana" pitchFamily="34" charset="0"/>
            </a:endParaRPr>
          </a:p>
          <a:p>
            <a:pPr indent="450850" algn="just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По такой технологии можно вести работы при поисках в первую очередь нефтяных месторождений, так как она позволяет выявить содержащиеся в поровых или десорбированных газах углеводороды </a:t>
            </a:r>
            <a:r>
              <a:rPr lang="ru-RU" sz="1400" b="1"/>
              <a:t>от С</a:t>
            </a:r>
            <a:r>
              <a:rPr lang="ru-RU" sz="1400" b="1" baseline="-25000"/>
              <a:t>1</a:t>
            </a:r>
            <a:r>
              <a:rPr lang="ru-RU" sz="1400" b="1"/>
              <a:t> до С</a:t>
            </a:r>
            <a:r>
              <a:rPr lang="ru-RU" sz="1400" b="1" baseline="-25000"/>
              <a:t>23</a:t>
            </a:r>
            <a:r>
              <a:rPr lang="ru-RU" sz="1400" b="1"/>
              <a:t> и выше.</a:t>
            </a:r>
            <a:endParaRPr lang="ru-RU" sz="1400" b="1">
              <a:latin typeface="Verdana" pitchFamily="34" charset="0"/>
            </a:endParaRPr>
          </a:p>
          <a:p>
            <a:pPr indent="450850" algn="just">
              <a:lnSpc>
                <a:spcPct val="114000"/>
              </a:lnSpc>
            </a:pPr>
            <a:endParaRPr lang="en-US" sz="1400" b="1">
              <a:latin typeface="Verdana" pitchFamily="34" charset="0"/>
            </a:endParaRPr>
          </a:p>
          <a:p>
            <a:pPr indent="450850" algn="just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Наибольший интерес при этом представляют ароматические и нафтеновые углеводороды, а именно бензол, толуол, ксилол, циклопентаны и циклогексаны. </a:t>
            </a:r>
          </a:p>
          <a:p>
            <a:pPr indent="450850" algn="just">
              <a:lnSpc>
                <a:spcPct val="114000"/>
              </a:lnSpc>
            </a:pPr>
            <a:endParaRPr lang="en-US" sz="1400" b="1">
              <a:latin typeface="Verdana" pitchFamily="34" charset="0"/>
            </a:endParaRPr>
          </a:p>
          <a:p>
            <a:pPr indent="450850" algn="just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Кроме того данный метод позволяет на много повысить чувствительность геохимических поисков при залегании залежей на глубине 3-6км и глубже.</a:t>
            </a:r>
          </a:p>
          <a:p>
            <a:pPr indent="450850" algn="just">
              <a:lnSpc>
                <a:spcPct val="114000"/>
              </a:lnSpc>
            </a:pPr>
            <a:endParaRPr lang="ru-RU" sz="1400" b="1">
              <a:latin typeface="Verdana" pitchFamily="34" charset="0"/>
            </a:endParaRPr>
          </a:p>
          <a:p>
            <a:pPr indent="450850" algn="just">
              <a:lnSpc>
                <a:spcPct val="150000"/>
              </a:lnSpc>
            </a:pPr>
            <a:endParaRPr lang="ru-RU" sz="14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285750" y="1168400"/>
            <a:ext cx="8501063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endParaRPr lang="ru-RU" b="1">
              <a:latin typeface="Verdana" pitchFamily="34" charset="0"/>
            </a:endParaRPr>
          </a:p>
          <a:p>
            <a:pPr indent="450850" algn="ctr">
              <a:lnSpc>
                <a:spcPct val="114000"/>
              </a:lnSpc>
            </a:pPr>
            <a:r>
              <a:rPr lang="ru-RU" sz="1600" b="1">
                <a:latin typeface="Verdana" pitchFamily="34" charset="0"/>
              </a:rPr>
              <a:t>Атмогеохимическая съемка методом пассивной адсорбции с отбором проб на сорбент</a:t>
            </a:r>
          </a:p>
          <a:p>
            <a:pPr indent="450850" algn="just">
              <a:lnSpc>
                <a:spcPct val="114000"/>
              </a:lnSpc>
            </a:pPr>
            <a:endParaRPr lang="ru-RU" sz="1400" b="1">
              <a:latin typeface="Verdana" pitchFamily="34" charset="0"/>
            </a:endParaRPr>
          </a:p>
          <a:p>
            <a:pPr indent="450850" algn="just">
              <a:lnSpc>
                <a:spcPct val="114000"/>
              </a:lnSpc>
              <a:buFont typeface="Calibri" pitchFamily="34" charset="0"/>
              <a:buAutoNum type="arabicPeriod"/>
            </a:pPr>
            <a:r>
              <a:rPr lang="ru-RU" sz="1400" b="1">
                <a:latin typeface="Verdana" pitchFamily="34" charset="0"/>
              </a:rPr>
              <a:t>Чувствительность метода ЗАО «НИЦ «Югранефтегаз» превышает чувствительность аналогичного иностранного метода более чем в 3000 раз.</a:t>
            </a:r>
          </a:p>
          <a:p>
            <a:pPr indent="450850" algn="just">
              <a:lnSpc>
                <a:spcPct val="114000"/>
              </a:lnSpc>
              <a:buFont typeface="Calibri" pitchFamily="34" charset="0"/>
              <a:buAutoNum type="arabicPeriod"/>
            </a:pPr>
            <a:r>
              <a:rPr lang="ru-RU" sz="1400" b="1">
                <a:latin typeface="Verdana" pitchFamily="34" charset="0"/>
              </a:rPr>
              <a:t>Метод ЗАО «НИЦ «Югранефтегаз» применяется также для контроля герметичности подземных хранилищ газа (ПХГ).</a:t>
            </a:r>
          </a:p>
          <a:p>
            <a:pPr indent="450850" algn="just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Применяемое ЗАО «НИЦ «Югранефтегаз» устройство состоит из трубки, выполненной из инертного материала (нержавеющая сталь, пластмасса), в которую параллельно друг другу помещаются две капсулы, заполненные сорбентом с уплотнением, предохраняющим от возможности прохождения газового потока из недр земли мимо капсул с сорбентом. Ниже капсул с сорбентом устанавливается фильтр, поглощающий пары воды.</a:t>
            </a:r>
          </a:p>
          <a:p>
            <a:pPr indent="450850" algn="just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К нижнему концу  трубки на резьбе с уплотнением крепится воронка, направляющая в трубку газовый поток из недр земли, проходящий через перекрываемую этой воронкой поверхность. </a:t>
            </a:r>
          </a:p>
          <a:p>
            <a:pPr indent="450850" algn="just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Устройство может монтироваться на месте установки.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75946"/>
              </p:ext>
            </p:extLst>
          </p:nvPr>
        </p:nvGraphicFramePr>
        <p:xfrm>
          <a:off x="1081088" y="1166813"/>
          <a:ext cx="6982755" cy="4655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591"/>
                <a:gridCol w="2369321"/>
                <a:gridCol w="1143000"/>
                <a:gridCol w="1148424"/>
                <a:gridCol w="936609"/>
                <a:gridCol w="1025810"/>
              </a:tblGrid>
              <a:tr h="28444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7FA8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Параметры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7FA8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Метод </a:t>
                      </a: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геохимической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съемки, применяемый другими компаниями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7FA8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Методы геохимической съемки ЗАО «НИЦ «Югранефтегаз»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7FA8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835"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366" marR="8366" marT="8366" marB="0" anchor="ctr">
                    <a:solidFill>
                      <a:srgbClr val="4A84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Отбор проб грунта, воды, снега, свободного газа пор и атмосферы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7FA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Метод активной сорбции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7FA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Метод пассивной сорбции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7FA8E5"/>
                    </a:solidFill>
                  </a:tcPr>
                </a:tc>
              </a:tr>
              <a:tr h="5437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Способ отбора проб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Модули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Пробы: грунта, воды, снега,  газа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Пробы свободного газа пор на сорбент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Модули ЗАО «НИЦ «</a:t>
                      </a:r>
                      <a:r>
                        <a:rPr lang="ru-RU" sz="9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Югранефтегаз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</a:tr>
              <a:tr h="259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Время отбора проб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17-20 и более </a:t>
                      </a:r>
                      <a:r>
                        <a:rPr lang="ru-RU" sz="9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мин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 мин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 </a:t>
                      </a:r>
                      <a:r>
                        <a:rPr lang="ru-RU" sz="9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</a:tr>
              <a:tr h="167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Определяемые углеводороды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</a:t>
                      </a:r>
                      <a:r>
                        <a:rPr lang="ru-RU" sz="9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С</a:t>
                      </a:r>
                      <a:r>
                        <a:rPr lang="ru-RU" sz="9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</a:t>
                      </a:r>
                      <a:r>
                        <a:rPr lang="ru-RU" sz="9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С</a:t>
                      </a:r>
                      <a:r>
                        <a:rPr lang="ru-RU" sz="9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</a:t>
                      </a:r>
                      <a:r>
                        <a:rPr lang="ru-RU" sz="9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С</a:t>
                      </a:r>
                      <a:r>
                        <a:rPr lang="ru-RU" sz="9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</a:t>
                      </a:r>
                      <a:r>
                        <a:rPr lang="ru-RU" sz="9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С</a:t>
                      </a:r>
                      <a:r>
                        <a:rPr lang="ru-RU" sz="900" u="none" strike="noStrike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</a:tr>
              <a:tr h="334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Чувствительность метода обнаружения углеводородов в пробе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1*10</a:t>
                      </a:r>
                      <a:r>
                        <a:rPr lang="ru-RU" sz="9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1*10</a:t>
                      </a:r>
                      <a:r>
                        <a:rPr lang="ru-RU" sz="9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1*10</a:t>
                      </a:r>
                      <a:r>
                        <a:rPr lang="ru-RU" sz="9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1*10</a:t>
                      </a:r>
                      <a:r>
                        <a:rPr lang="ru-RU" sz="900" u="none" strike="noStrike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</a:tr>
              <a:tr h="4350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Методы лабораторных исследований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TD-GC–MS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TD,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газовая хроматография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Газовая хроматография, </a:t>
                      </a:r>
                      <a:r>
                        <a:rPr lang="en-US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GC–MS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TD-GC–MS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</a:tr>
              <a:tr h="292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Выделение фоновых и аномальных полей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</a:tr>
              <a:tr h="5437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Комплексная интерпретация геохимических, геофизических, геологических данных и данных бурения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93B6E9"/>
                    </a:solidFill>
                  </a:tcPr>
                </a:tc>
              </a:tr>
              <a:tr h="301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Точность обнаружения нефтегазоносных систем,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</a:tr>
              <a:tr h="326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A5C2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Точность прогнозирования непродуктивных скважин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A5C2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A5C2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A5C2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A5C2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A5C2ED"/>
                    </a:solidFill>
                  </a:tcPr>
                </a:tc>
              </a:tr>
              <a:tr h="3095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Отрицательное влияние на окружающую среду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366" marR="8366" marT="8366" marB="0" anchor="ctr">
                    <a:solidFill>
                      <a:srgbClr val="C3D6F3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66800" y="304800"/>
            <a:ext cx="708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Сопоставление методов геохимической съемки</a:t>
            </a:r>
          </a:p>
        </p:txBody>
      </p:sp>
    </p:spTree>
    <p:extLst>
      <p:ext uri="{BB962C8B-B14F-4D97-AF65-F5344CB8AC3E}">
        <p14:creationId xmlns:p14="http://schemas.microsoft.com/office/powerpoint/2010/main" val="33156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0" y="285750"/>
            <a:ext cx="91440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263525" algn="ctr">
              <a:tabLst>
                <a:tab pos="623888" algn="l"/>
              </a:tabLst>
              <a:defRPr/>
            </a:pPr>
            <a:r>
              <a:rPr lang="ru-RU" sz="2800" dirty="0"/>
              <a:t>Химико-аналитическая лаборатория</a:t>
            </a:r>
            <a:endParaRPr lang="ru-RU" sz="1050" dirty="0">
              <a:solidFill>
                <a:srgbClr val="000000"/>
              </a:solidFill>
            </a:endParaRPr>
          </a:p>
        </p:txBody>
      </p:sp>
      <p:pic>
        <p:nvPicPr>
          <p:cNvPr id="75779" name="Picture 2" descr="C:\Users\Nick\Downloads\gprezentata\IMG_91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82518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od6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AutoShape 5"/>
          <p:cNvSpPr>
            <a:spLocks noChangeArrowheads="1"/>
          </p:cNvSpPr>
          <p:nvPr/>
        </p:nvSpPr>
        <p:spPr bwMode="auto">
          <a:xfrm>
            <a:off x="250825" y="0"/>
            <a:ext cx="8643938" cy="242093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395288" y="357188"/>
            <a:ext cx="835342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ЗАО Научно-исследовательский центр «Югранефтегаз» - сервисное предприятие, предоставляющее широкий спектр услуг и решений в нефтегазовой отрасли.</a:t>
            </a:r>
            <a:r>
              <a:rPr lang="en-US" altLang="ru-RU"/>
              <a:t> </a:t>
            </a:r>
            <a:r>
              <a:rPr lang="ru-RU" altLang="ru-RU"/>
              <a:t>Компания работает на рынке с</a:t>
            </a:r>
            <a:r>
              <a:rPr lang="en-US" altLang="ru-RU"/>
              <a:t> </a:t>
            </a:r>
            <a:r>
              <a:rPr lang="ru-RU" altLang="ru-RU"/>
              <a:t>1998 года.</a:t>
            </a:r>
          </a:p>
          <a:p>
            <a:pPr eaLnBrk="0" hangingPunct="0"/>
            <a:endParaRPr lang="ru-RU" altLang="ru-RU"/>
          </a:p>
          <a:p>
            <a:pPr eaLnBrk="0" hangingPunct="0"/>
            <a:r>
              <a:rPr lang="ru-RU"/>
              <a:t>Заказчиками компании являются ведущие предприятия Российской Федерации – ОАО «Газпром», ОАО «Роснефть», ОАО «Лукойл» и ряд государственных учреждений.</a:t>
            </a:r>
            <a:endParaRPr lang="ru-RU" altLang="ru-RU" sz="1600">
              <a:latin typeface="Verdana" pitchFamily="34" charset="0"/>
            </a:endParaRPr>
          </a:p>
          <a:p>
            <a:pPr eaLnBrk="0" hangingPunct="0"/>
            <a:r>
              <a:rPr lang="ru-RU" altLang="ru-RU" sz="2400" b="1">
                <a:solidFill>
                  <a:srgbClr val="2427A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ru-RU" altLang="ru-RU" sz="2400">
              <a:solidFill>
                <a:srgbClr val="2427A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219200" y="6096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Профиль тяжелых углеводородов</a:t>
            </a:r>
            <a:r>
              <a:rPr lang="en-US">
                <a:latin typeface="Calibri" pitchFamily="34" charset="0"/>
              </a:rPr>
              <a:t> (C10-C24)</a:t>
            </a:r>
            <a:r>
              <a:rPr lang="ru-RU">
                <a:latin typeface="Calibri" pitchFamily="34" charset="0"/>
              </a:rPr>
              <a:t> в исследуемой зоне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685800" y="6858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Профиль углеводородов и других веществ (см3/кг) в исследуемой зоне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2438400" y="2819400"/>
            <a:ext cx="441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ПРИМЕРЫ ИЗ ПРАКТИКИ</a:t>
            </a:r>
            <a:endParaRPr lang="en-US" sz="4000" b="1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630039" bIns="539580" anchor="ctr">
            <a:spAutoFit/>
          </a:bodyPr>
          <a:lstStyle/>
          <a:p>
            <a:pPr algn="just"/>
            <a:r>
              <a:rPr lang="ru-RU" altLang="ru-RU" sz="1400">
                <a:latin typeface="Calibri" pitchFamily="34" charset="0"/>
                <a:cs typeface="Times New Roman" pitchFamily="18" charset="0"/>
              </a:rPr>
              <a:t>           </a:t>
            </a:r>
            <a:endParaRPr lang="ru-RU" altLang="ru-RU">
              <a:latin typeface="Calibri" pitchFamily="34" charset="0"/>
            </a:endParaRPr>
          </a:p>
        </p:txBody>
      </p:sp>
      <p:pic>
        <p:nvPicPr>
          <p:cNvPr id="36866" name="Picture 1" descr="6.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88" y="44450"/>
            <a:ext cx="6194425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874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 sz="1400">
                <a:latin typeface="Calibri" pitchFamily="34" charset="0"/>
                <a:cs typeface="Times New Roman" pitchFamily="18" charset="0"/>
              </a:rPr>
              <a:t/>
            </a:r>
            <a:br>
              <a:rPr lang="en-US" altLang="ru-RU" sz="1400">
                <a:latin typeface="Calibri" pitchFamily="34" charset="0"/>
                <a:cs typeface="Times New Roman" pitchFamily="18" charset="0"/>
              </a:rPr>
            </a:br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pic>
        <p:nvPicPr>
          <p:cNvPr id="37890" name="Picture 1" descr="6.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3" y="-26988"/>
            <a:ext cx="651986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919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44207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4643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382000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ris7_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4738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ris7_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7337425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" charset="0"/>
              </a:rPr>
              <a:t>План презентации</a:t>
            </a:r>
            <a:endParaRPr lang="en-US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386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419600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Что такое геохимическая разведка</a:t>
            </a:r>
            <a:r>
              <a:rPr lang="en-US" sz="2400" smtClean="0">
                <a:latin typeface="Arial" charset="0"/>
              </a:rPr>
              <a:t>?</a:t>
            </a:r>
          </a:p>
          <a:p>
            <a:pPr eaLnBrk="1" hangingPunct="1"/>
            <a:r>
              <a:rPr lang="ru-RU" sz="2400" smtClean="0">
                <a:latin typeface="Arial" charset="0"/>
              </a:rPr>
              <a:t>Как наша геохимическая съемка помогает на различных стадиях разведки углеводородов</a:t>
            </a:r>
            <a:endParaRPr lang="en-US" sz="2400" smtClean="0">
              <a:latin typeface="Arial" charset="0"/>
            </a:endParaRPr>
          </a:p>
          <a:p>
            <a:pPr eaLnBrk="1" hangingPunct="1"/>
            <a:r>
              <a:rPr lang="ru-RU" sz="2400" smtClean="0">
                <a:latin typeface="Arial" charset="0"/>
              </a:rPr>
              <a:t>Методы пробоотбора и лабораторные исследования/анализ</a:t>
            </a:r>
            <a:endParaRPr lang="en-US" sz="2400" smtClean="0">
              <a:latin typeface="Arial" charset="0"/>
            </a:endParaRPr>
          </a:p>
        </p:txBody>
      </p:sp>
      <p:sp>
        <p:nvSpPr>
          <p:cNvPr id="16387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419600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Кластерный анализ и геохимическое моделирование</a:t>
            </a:r>
            <a:endParaRPr lang="en-US" smtClean="0"/>
          </a:p>
          <a:p>
            <a:pPr eaLnBrk="1" hangingPunct="1"/>
            <a:r>
              <a:rPr lang="ru-RU" smtClean="0"/>
              <a:t>Интеграция и интерпретация исследований</a:t>
            </a:r>
            <a:endParaRPr lang="en-US" smtClean="0"/>
          </a:p>
          <a:p>
            <a:pPr eaLnBrk="1" hangingPunct="1"/>
            <a:r>
              <a:rPr lang="ru-RU" smtClean="0"/>
              <a:t>Несколько успешных примеров из практики</a:t>
            </a:r>
            <a:endParaRPr lang="en-US" smtClean="0"/>
          </a:p>
          <a:p>
            <a:pPr eaLnBrk="1" hangingPunct="1"/>
            <a:r>
              <a:rPr lang="ru-RU" smtClean="0"/>
              <a:t>Наши патенты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8_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136525"/>
            <a:ext cx="7535862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8_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95250"/>
            <a:ext cx="7885113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95288" y="908050"/>
            <a:ext cx="38893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/>
              <a:t>Геологическим заданием предусматривалось провести опытные геохимические исследования по снежному покрову (зимнее время), приповерхностных отложениях (грунтах) и поверхностных водах (летнее время) для оценки возможностей этих видов геохимической съемки</a:t>
            </a:r>
            <a:r>
              <a:rPr lang="en-US" b="1"/>
              <a:t> </a:t>
            </a:r>
            <a:r>
              <a:rPr lang="ru-RU" b="1"/>
              <a:t>в условиях Нижневартовского района Ханты-Мансийского АО.</a:t>
            </a:r>
            <a:endParaRPr lang="uk-UA" b="1"/>
          </a:p>
        </p:txBody>
      </p:sp>
      <p:pic>
        <p:nvPicPr>
          <p:cNvPr id="76803" name="Picture 3" descr="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4032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ris6 cop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285875"/>
            <a:ext cx="5853112" cy="4286250"/>
          </a:xfrm>
          <a:prstGeom prst="rect">
            <a:avLst/>
          </a:prstGeom>
          <a:ln w="19050" cap="sq">
            <a:solidFill>
              <a:srgbClr val="2427A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748" name="Picture 4" descr="ris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616200" cy="5491162"/>
          </a:xfrm>
          <a:prstGeom prst="rect">
            <a:avLst/>
          </a:prstGeom>
          <a:ln w="19050" cap="sq">
            <a:solidFill>
              <a:srgbClr val="2427A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50" y="5854700"/>
            <a:ext cx="8572500" cy="941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7938" indent="-7938"/>
            <a: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  <a:t>Ставропольская площадь</a:t>
            </a:r>
            <a:b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  <a:t>Сопоставление сейсморазведочных и геохимических данных по линии сейсмогеологического профиля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943600"/>
            <a:ext cx="5029200" cy="685800"/>
          </a:xfrm>
        </p:spPr>
        <p:txBody>
          <a:bodyPr/>
          <a:lstStyle/>
          <a:p>
            <a:pPr eaLnBrk="1" hangingPunct="1"/>
            <a:r>
              <a:rPr lang="ru-RU" sz="1200" b="1" smtClean="0">
                <a:latin typeface="Verdana" pitchFamily="34" charset="0"/>
              </a:rPr>
              <a:t>Ставропольская  площадь (Нижневартовский район). </a:t>
            </a:r>
            <a:br>
              <a:rPr lang="ru-RU" sz="1200" b="1" smtClean="0">
                <a:latin typeface="Verdana" pitchFamily="34" charset="0"/>
              </a:rPr>
            </a:br>
            <a:r>
              <a:rPr lang="ru-RU" sz="1200" b="1" smtClean="0">
                <a:latin typeface="Verdana" pitchFamily="34" charset="0"/>
              </a:rPr>
              <a:t>Карта перспектив  нефтеносности по данным интерпретации сейсморазведки.</a:t>
            </a:r>
            <a:endParaRPr lang="ru-RU" sz="2400" b="1" smtClean="0">
              <a:latin typeface="Verdana" pitchFamily="34" charset="0"/>
            </a:endParaRPr>
          </a:p>
        </p:txBody>
      </p:sp>
      <p:pic>
        <p:nvPicPr>
          <p:cNvPr id="77827" name="Picture 3" descr="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42497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230188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1666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285875"/>
            <a:ext cx="180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6019800" y="533400"/>
            <a:ext cx="156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-сейсмические профили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5857875" y="762000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-контур предполагаемой структурно-литологической ловушки в пласте ЮВ (по данным   сейсморазведки)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6019800" y="1219200"/>
            <a:ext cx="2017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-границы категории запасов С1</a:t>
            </a:r>
          </a:p>
        </p:txBody>
      </p:sp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185738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6019800" y="1447800"/>
            <a:ext cx="208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-граница лицензионного участка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112713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6019800" y="1660525"/>
            <a:ext cx="1827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-разрывные нарушения,</a:t>
            </a:r>
          </a:p>
          <a:p>
            <a:r>
              <a:rPr lang="ru-RU" sz="1000" b="1">
                <a:latin typeface="Times New Roman" pitchFamily="18" charset="0"/>
              </a:rPr>
              <a:t> предполагаемые по данным</a:t>
            </a:r>
          </a:p>
          <a:p>
            <a:r>
              <a:rPr lang="ru-RU" sz="1000" b="1">
                <a:latin typeface="Times New Roman" pitchFamily="18" charset="0"/>
              </a:rPr>
              <a:t> сейсморазведки</a:t>
            </a: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5867400" y="2286000"/>
            <a:ext cx="82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скважины: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77839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1746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6019800" y="2514600"/>
            <a:ext cx="1065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-продуктивные</a:t>
            </a:r>
          </a:p>
        </p:txBody>
      </p:sp>
      <p:pic>
        <p:nvPicPr>
          <p:cNvPr id="77841" name="Picture 1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1968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6019800" y="2803525"/>
            <a:ext cx="1195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-непродуктивные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77843" name="Picture 1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1778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6019800" y="3048000"/>
            <a:ext cx="854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-проектные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929313"/>
            <a:ext cx="4724400" cy="700087"/>
          </a:xfrm>
        </p:spPr>
        <p:txBody>
          <a:bodyPr/>
          <a:lstStyle/>
          <a:p>
            <a:pPr eaLnBrk="1" hangingPunct="1"/>
            <a:r>
              <a:rPr lang="ru-RU" sz="1200" b="1" smtClean="0">
                <a:latin typeface="Verdana" pitchFamily="34" charset="0"/>
              </a:rPr>
              <a:t>Ставропольская площадь.</a:t>
            </a:r>
            <a:r>
              <a:rPr lang="ru-RU" sz="1000" b="1" smtClean="0">
                <a:latin typeface="Verdana" pitchFamily="34" charset="0"/>
              </a:rPr>
              <a:t/>
            </a:r>
            <a:br>
              <a:rPr lang="ru-RU" sz="1000" b="1" smtClean="0">
                <a:latin typeface="Verdana" pitchFamily="34" charset="0"/>
              </a:rPr>
            </a:br>
            <a:r>
              <a:rPr lang="ru-RU" sz="1100" b="1" smtClean="0">
                <a:latin typeface="Verdana" pitchFamily="34" charset="0"/>
              </a:rPr>
              <a:t>Карта сопоставления прогнозных залежей по сейсмическим и геохимическим данным</a:t>
            </a:r>
            <a:endParaRPr lang="ru-RU" sz="2000" b="1" smtClean="0">
              <a:latin typeface="Verdana" pitchFamily="34" charset="0"/>
            </a:endParaRPr>
          </a:p>
        </p:txBody>
      </p:sp>
      <p:sp>
        <p:nvSpPr>
          <p:cNvPr id="78851" name="Line 4"/>
          <p:cNvSpPr>
            <a:spLocks noChangeShapeType="1"/>
          </p:cNvSpPr>
          <p:nvPr/>
        </p:nvSpPr>
        <p:spPr bwMode="auto">
          <a:xfrm>
            <a:off x="5875338" y="760413"/>
            <a:ext cx="1111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28588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365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063" y="1524000"/>
            <a:ext cx="185737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1635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106363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Rectangle 10"/>
          <p:cNvSpPr>
            <a:spLocks noChangeArrowheads="1"/>
          </p:cNvSpPr>
          <p:nvPr/>
        </p:nvSpPr>
        <p:spPr bwMode="auto">
          <a:xfrm>
            <a:off x="6019800" y="762000"/>
            <a:ext cx="289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-контур предполагаемой структурно-литоло-</a:t>
            </a:r>
          </a:p>
          <a:p>
            <a:r>
              <a:rPr lang="ru-RU" sz="1000" b="1">
                <a:latin typeface="Times New Roman" pitchFamily="18" charset="0"/>
              </a:rPr>
              <a:t> гической ловушки в пласте ЮВ (по данным    </a:t>
            </a:r>
          </a:p>
          <a:p>
            <a:r>
              <a:rPr lang="ru-RU" sz="1000" b="1">
                <a:latin typeface="Times New Roman" pitchFamily="18" charset="0"/>
              </a:rPr>
              <a:t> сейсморазведки)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8858" name="Text Box 11"/>
          <p:cNvSpPr txBox="1">
            <a:spLocks noChangeArrowheads="1"/>
          </p:cNvSpPr>
          <p:nvPr/>
        </p:nvSpPr>
        <p:spPr bwMode="auto">
          <a:xfrm>
            <a:off x="6019800" y="609600"/>
            <a:ext cx="156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-сейсмические профили</a:t>
            </a:r>
          </a:p>
        </p:txBody>
      </p:sp>
      <p:sp>
        <p:nvSpPr>
          <p:cNvPr id="78859" name="Rectangle 12"/>
          <p:cNvSpPr>
            <a:spLocks noChangeArrowheads="1"/>
          </p:cNvSpPr>
          <p:nvPr/>
        </p:nvSpPr>
        <p:spPr bwMode="auto">
          <a:xfrm>
            <a:off x="6019800" y="1219200"/>
            <a:ext cx="2017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-границы категории запасов С1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8860" name="Rectangle 13"/>
          <p:cNvSpPr>
            <a:spLocks noChangeArrowheads="1"/>
          </p:cNvSpPr>
          <p:nvPr/>
        </p:nvSpPr>
        <p:spPr bwMode="auto">
          <a:xfrm>
            <a:off x="6019800" y="1447800"/>
            <a:ext cx="208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-граница лицензионного участка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8861" name="Rectangle 14"/>
          <p:cNvSpPr>
            <a:spLocks noChangeArrowheads="1"/>
          </p:cNvSpPr>
          <p:nvPr/>
        </p:nvSpPr>
        <p:spPr bwMode="auto">
          <a:xfrm>
            <a:off x="5867400" y="1676400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предполагаемые разрывные</a:t>
            </a:r>
          </a:p>
          <a:p>
            <a:r>
              <a:rPr lang="ru-RU" sz="1000" b="1">
                <a:latin typeface="Times New Roman" pitchFamily="18" charset="0"/>
              </a:rPr>
              <a:t>нарушения: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8862" name="Text Box 15"/>
          <p:cNvSpPr txBox="1">
            <a:spLocks noChangeArrowheads="1"/>
          </p:cNvSpPr>
          <p:nvPr/>
        </p:nvSpPr>
        <p:spPr bwMode="auto">
          <a:xfrm>
            <a:off x="6019800" y="19653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-по данным  сейсморазведки</a:t>
            </a:r>
          </a:p>
        </p:txBody>
      </p:sp>
      <p:sp>
        <p:nvSpPr>
          <p:cNvPr id="78863" name="Rectangle 16"/>
          <p:cNvSpPr>
            <a:spLocks noChangeArrowheads="1"/>
          </p:cNvSpPr>
          <p:nvPr/>
        </p:nvSpPr>
        <p:spPr bwMode="auto">
          <a:xfrm>
            <a:off x="6019800" y="21336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-по данным комплексной интерпретации  геохимических и  геофизических  материалов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78864" name="Picture 1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2590800"/>
            <a:ext cx="11271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5" name="Rectangle 18"/>
          <p:cNvSpPr>
            <a:spLocks noChangeArrowheads="1"/>
          </p:cNvSpPr>
          <p:nvPr/>
        </p:nvSpPr>
        <p:spPr bwMode="auto">
          <a:xfrm>
            <a:off x="6019800" y="2514600"/>
            <a:ext cx="161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-пункты геохимического</a:t>
            </a:r>
          </a:p>
          <a:p>
            <a:r>
              <a:rPr lang="ru-RU" sz="1000" b="1">
                <a:latin typeface="Times New Roman" pitchFamily="18" charset="0"/>
              </a:rPr>
              <a:t> опробования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78866" name="Picture 1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1381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7" name="Rectangle 20"/>
          <p:cNvSpPr>
            <a:spLocks noChangeArrowheads="1"/>
          </p:cNvSpPr>
          <p:nvPr/>
        </p:nvSpPr>
        <p:spPr bwMode="auto">
          <a:xfrm>
            <a:off x="6019800" y="2667000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-геохимические  аномалии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pic>
        <p:nvPicPr>
          <p:cNvPr id="78868" name="Picture 2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9" name="Rectangle 22"/>
          <p:cNvSpPr>
            <a:spLocks noChangeArrowheads="1"/>
          </p:cNvSpPr>
          <p:nvPr/>
        </p:nvSpPr>
        <p:spPr bwMode="auto">
          <a:xfrm>
            <a:off x="6019800" y="3124200"/>
            <a:ext cx="274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-контуры залежи, прогнозируемой  по дан-</a:t>
            </a:r>
          </a:p>
          <a:p>
            <a:r>
              <a:rPr lang="ru-RU" sz="1000" b="1">
                <a:latin typeface="Times New Roman" pitchFamily="18" charset="0"/>
              </a:rPr>
              <a:t> ным комплексной интерпретации геохими-</a:t>
            </a:r>
          </a:p>
          <a:p>
            <a:r>
              <a:rPr lang="ru-RU" sz="1000" b="1">
                <a:latin typeface="Times New Roman" pitchFamily="18" charset="0"/>
              </a:rPr>
              <a:t> ческих  данных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78870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3113" y="441325"/>
            <a:ext cx="44481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867400"/>
            <a:ext cx="5715000" cy="762000"/>
          </a:xfrm>
        </p:spPr>
        <p:txBody>
          <a:bodyPr/>
          <a:lstStyle/>
          <a:p>
            <a:pPr eaLnBrk="1" hangingPunct="1"/>
            <a:r>
              <a:rPr lang="ru-RU" sz="1200" b="1" smtClean="0">
                <a:latin typeface="Verdana" pitchFamily="34" charset="0"/>
              </a:rPr>
              <a:t>Ставропольская площадь.</a:t>
            </a:r>
            <a:r>
              <a:rPr lang="ru-RU" sz="1000" b="1" smtClean="0">
                <a:latin typeface="Verdana" pitchFamily="34" charset="0"/>
              </a:rPr>
              <a:t/>
            </a:r>
            <a:br>
              <a:rPr lang="ru-RU" sz="1000" b="1" smtClean="0">
                <a:latin typeface="Verdana" pitchFamily="34" charset="0"/>
              </a:rPr>
            </a:br>
            <a:r>
              <a:rPr lang="ru-RU" sz="1000" b="1" smtClean="0">
                <a:latin typeface="Verdana" pitchFamily="34" charset="0"/>
              </a:rPr>
              <a:t>Карта сопоставления сейсмических и геохимических </a:t>
            </a:r>
            <a:br>
              <a:rPr lang="ru-RU" sz="1000" b="1" smtClean="0">
                <a:latin typeface="Verdana" pitchFamily="34" charset="0"/>
              </a:rPr>
            </a:br>
            <a:r>
              <a:rPr lang="ru-RU" sz="1000" b="1" smtClean="0">
                <a:latin typeface="Verdana" pitchFamily="34" charset="0"/>
              </a:rPr>
              <a:t>данных с результатами последующего бурения.</a:t>
            </a:r>
            <a:br>
              <a:rPr lang="ru-RU" sz="1000" b="1" smtClean="0">
                <a:latin typeface="Verdana" pitchFamily="34" charset="0"/>
              </a:rPr>
            </a:br>
            <a:r>
              <a:rPr lang="ru-RU" sz="1000" b="1" smtClean="0">
                <a:latin typeface="Verdana" pitchFamily="34" charset="0"/>
              </a:rPr>
              <a:t>Подтверждение прогноза по геохимическим данным.</a:t>
            </a:r>
            <a:endParaRPr lang="ru-RU" sz="2000" b="1" smtClean="0">
              <a:latin typeface="Verdana" pitchFamily="34" charset="0"/>
            </a:endParaRPr>
          </a:p>
        </p:txBody>
      </p:sp>
      <p:pic>
        <p:nvPicPr>
          <p:cNvPr id="79875" name="Picture 3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4465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5875338" y="760413"/>
            <a:ext cx="1111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28588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365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063" y="1524000"/>
            <a:ext cx="185737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1635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106363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6019800" y="762000"/>
            <a:ext cx="3124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-контур предполагаемой структурно-литологической ловушки в пласте ЮВ (по данным    сейсморазведки)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019800" y="609600"/>
            <a:ext cx="156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-сейсмические профили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6019800" y="1219200"/>
            <a:ext cx="2017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-границы категории запасов С1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6019800" y="1447800"/>
            <a:ext cx="208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-граница лицензионного участка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5867400" y="1676400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предполагаемые разрывные</a:t>
            </a:r>
          </a:p>
          <a:p>
            <a:r>
              <a:rPr lang="ru-RU" sz="1000" b="1">
                <a:latin typeface="Times New Roman" pitchFamily="18" charset="0"/>
              </a:rPr>
              <a:t>нарушения: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6019800" y="19653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-по данным  сейсморазведки</a:t>
            </a: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6019800" y="21336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-по данным комплексной интерпретации  геохимических и  геофизических  материалов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79889" name="Picture 1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2590800"/>
            <a:ext cx="11271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6019800" y="2514600"/>
            <a:ext cx="161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-пункты геохимического</a:t>
            </a:r>
          </a:p>
          <a:p>
            <a:r>
              <a:rPr lang="ru-RU" sz="1000" b="1">
                <a:latin typeface="Times New Roman" pitchFamily="18" charset="0"/>
              </a:rPr>
              <a:t> опробования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79891" name="Picture 1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1381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6019800" y="2667000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-геохимические  аномалии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pic>
        <p:nvPicPr>
          <p:cNvPr id="79893" name="Picture 2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6019800" y="3124200"/>
            <a:ext cx="274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-контуры залежи, прогнозируемой  по дан-</a:t>
            </a:r>
          </a:p>
          <a:p>
            <a:r>
              <a:rPr lang="ru-RU" sz="1000" b="1">
                <a:latin typeface="Times New Roman" pitchFamily="18" charset="0"/>
              </a:rPr>
              <a:t> ным комплексной интерпретации геохими-</a:t>
            </a:r>
          </a:p>
          <a:p>
            <a:r>
              <a:rPr lang="ru-RU" sz="1000" b="1">
                <a:latin typeface="Times New Roman" pitchFamily="18" charset="0"/>
              </a:rPr>
              <a:t> ческих  и геофизических материалов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67400"/>
            <a:ext cx="8643938" cy="762000"/>
          </a:xfrm>
        </p:spPr>
        <p:txBody>
          <a:bodyPr/>
          <a:lstStyle/>
          <a:p>
            <a:pPr eaLnBrk="1" hangingPunct="1"/>
            <a:r>
              <a:rPr lang="ru-RU" sz="1100" b="1" smtClean="0">
                <a:latin typeface="Arial" charset="0"/>
              </a:rPr>
              <a:t>Ставропольская площадь. </a:t>
            </a:r>
            <a:br>
              <a:rPr lang="ru-RU" sz="1100" b="1" smtClean="0">
                <a:latin typeface="Arial" charset="0"/>
              </a:rPr>
            </a:br>
            <a:r>
              <a:rPr lang="ru-RU" sz="1100" b="1" smtClean="0">
                <a:latin typeface="Verdana" pitchFamily="34" charset="0"/>
              </a:rPr>
              <a:t> Карта сопоставления сейсмических и геохимических данных с    результатами   переинтерпретации сейсморазведочных данных и результатами бурения.</a:t>
            </a:r>
            <a:br>
              <a:rPr lang="ru-RU" sz="1100" b="1" smtClean="0">
                <a:latin typeface="Verdana" pitchFamily="34" charset="0"/>
              </a:rPr>
            </a:br>
            <a:r>
              <a:rPr lang="ru-RU" sz="1100" b="1" smtClean="0">
                <a:latin typeface="Verdana" pitchFamily="34" charset="0"/>
              </a:rPr>
              <a:t>Пример подтверждения геохимических данных результатами переинтерпретации сейсморазведки</a:t>
            </a:r>
            <a:endParaRPr lang="ru-RU" sz="2200" b="1" smtClean="0">
              <a:latin typeface="Verdana" pitchFamily="34" charset="0"/>
            </a:endParaRPr>
          </a:p>
        </p:txBody>
      </p:sp>
      <p:pic>
        <p:nvPicPr>
          <p:cNvPr id="80899" name="Picture 3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8307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130175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5867400" y="838200"/>
            <a:ext cx="156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-сейсмические профили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1428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867400" y="1066800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-контур предполагаемой структурно-литоло-</a:t>
            </a:r>
          </a:p>
          <a:p>
            <a:r>
              <a:rPr lang="ru-RU" sz="1000" b="1">
                <a:latin typeface="Times New Roman" pitchFamily="18" charset="0"/>
              </a:rPr>
              <a:t> гической ловушки в пласте ЮВ (по данным  </a:t>
            </a:r>
          </a:p>
          <a:p>
            <a:r>
              <a:rPr lang="ru-RU" sz="1000" b="1">
                <a:latin typeface="Times New Roman" pitchFamily="18" charset="0"/>
              </a:rPr>
              <a:t> сейсморазведки)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1317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600" y="1981200"/>
            <a:ext cx="182563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791200" y="1600200"/>
            <a:ext cx="2049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 -границы категории запасов С1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842000" y="1828800"/>
            <a:ext cx="208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-граница лицензионного участка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5638800" y="2117725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предполагаемые разрывные</a:t>
            </a:r>
          </a:p>
          <a:p>
            <a:r>
              <a:rPr lang="ru-RU" sz="1000" b="1">
                <a:latin typeface="Times New Roman" pitchFamily="18" charset="0"/>
              </a:rPr>
              <a:t>нарушения: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80909" name="Picture 1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1587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5867400" y="25146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-по данным  сейсморазведки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013" y="2819400"/>
            <a:ext cx="103187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5867400" y="27273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-по данным комплексной интерпретации гео- </a:t>
            </a:r>
          </a:p>
          <a:p>
            <a:r>
              <a:rPr lang="ru-RU" sz="1000" b="1">
                <a:latin typeface="Times New Roman" pitchFamily="18" charset="0"/>
              </a:rPr>
              <a:t> химических и  геофизических  материалов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5791200" y="609600"/>
            <a:ext cx="1836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Times New Roman" pitchFamily="18" charset="0"/>
              </a:rPr>
              <a:t>Условные обозначения: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80914" name="Picture 1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11271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5867400" y="3124200"/>
            <a:ext cx="2703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-пункты геохимического опробования</a:t>
            </a:r>
          </a:p>
        </p:txBody>
      </p:sp>
      <p:pic>
        <p:nvPicPr>
          <p:cNvPr id="80916" name="Picture 2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1524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7" name="Rectangle 21"/>
          <p:cNvSpPr>
            <a:spLocks noChangeArrowheads="1"/>
          </p:cNvSpPr>
          <p:nvPr/>
        </p:nvSpPr>
        <p:spPr bwMode="auto">
          <a:xfrm>
            <a:off x="6011863" y="3141663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-геохимические  аномалии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pic>
        <p:nvPicPr>
          <p:cNvPr id="80918" name="Picture 2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153988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9" name="Rectangle 23"/>
          <p:cNvSpPr>
            <a:spLocks noChangeArrowheads="1"/>
          </p:cNvSpPr>
          <p:nvPr/>
        </p:nvSpPr>
        <p:spPr bwMode="auto">
          <a:xfrm>
            <a:off x="5940425" y="3573463"/>
            <a:ext cx="2808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-контуры залежи, прогнозируемой  по дан- </a:t>
            </a:r>
          </a:p>
          <a:p>
            <a:r>
              <a:rPr lang="ru-RU" sz="1000" b="1">
                <a:latin typeface="Times New Roman" pitchFamily="18" charset="0"/>
              </a:rPr>
              <a:t> ным комплексной интерпретации геохими-</a:t>
            </a:r>
          </a:p>
          <a:p>
            <a:r>
              <a:rPr lang="ru-RU" sz="1000" b="1">
                <a:latin typeface="Times New Roman" pitchFamily="18" charset="0"/>
              </a:rPr>
              <a:t>ческих  и геофизических материалов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80920" name="Picture 2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813" y="4114800"/>
            <a:ext cx="1285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21" name="Rectangle 25"/>
          <p:cNvSpPr>
            <a:spLocks noChangeArrowheads="1"/>
          </p:cNvSpPr>
          <p:nvPr/>
        </p:nvSpPr>
        <p:spPr bwMode="auto">
          <a:xfrm>
            <a:off x="5867400" y="40386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-контуры ловушек в пласте ЮВ1(1)  по дан- </a:t>
            </a:r>
          </a:p>
          <a:p>
            <a:r>
              <a:rPr lang="ru-RU" sz="1000" b="1">
                <a:latin typeface="Times New Roman" pitchFamily="18" charset="0"/>
              </a:rPr>
              <a:t> ным переинтерпретации сейсморазведочных  </a:t>
            </a:r>
          </a:p>
          <a:p>
            <a:r>
              <a:rPr lang="ru-RU" sz="1000" b="1">
                <a:latin typeface="Times New Roman" pitchFamily="18" charset="0"/>
              </a:rPr>
              <a:t> данных ОАО "Тюменнефтегеофизика" СП  </a:t>
            </a:r>
          </a:p>
          <a:p>
            <a:r>
              <a:rPr lang="ru-RU" sz="1000" b="1">
                <a:latin typeface="Times New Roman" pitchFamily="18" charset="0"/>
              </a:rPr>
              <a:t> 19/98-99, 2000 г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5867400" y="4724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</a:rPr>
              <a:t>скважины: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80923" name="Picture 2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032375"/>
            <a:ext cx="228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4" name="Picture 2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311775"/>
            <a:ext cx="304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5" name="Picture 2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589588"/>
            <a:ext cx="228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5867400" y="5029200"/>
            <a:ext cx="1065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-продуктивные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5867400" y="5318125"/>
            <a:ext cx="1195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-непродуктивные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80928" name="Rectangle 32"/>
          <p:cNvSpPr>
            <a:spLocks noChangeArrowheads="1"/>
          </p:cNvSpPr>
          <p:nvPr/>
        </p:nvSpPr>
        <p:spPr bwMode="auto">
          <a:xfrm>
            <a:off x="5867400" y="5562600"/>
            <a:ext cx="854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-проектные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0"/>
            <a:ext cx="7772400" cy="457200"/>
          </a:xfrm>
        </p:spPr>
        <p:txBody>
          <a:bodyPr/>
          <a:lstStyle/>
          <a:p>
            <a:r>
              <a:rPr lang="ru-RU" sz="1200" b="1" smtClean="0">
                <a:latin typeface="Verdana" pitchFamily="34" charset="0"/>
              </a:rPr>
              <a:t>Вижомлянское газовое месторождение (Предкарпатский прогиб).</a:t>
            </a:r>
            <a:br>
              <a:rPr lang="ru-RU" sz="1200" b="1" smtClean="0">
                <a:latin typeface="Verdana" pitchFamily="34" charset="0"/>
              </a:rPr>
            </a:br>
            <a:r>
              <a:rPr lang="ru-RU" sz="1100" b="1" smtClean="0">
                <a:latin typeface="Verdana" pitchFamily="34" charset="0"/>
              </a:rPr>
              <a:t>Сопоставление данных геохимических исследований с результатами последующего бурения</a:t>
            </a:r>
          </a:p>
        </p:txBody>
      </p:sp>
      <p:pic>
        <p:nvPicPr>
          <p:cNvPr id="81923" name="Picture 1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7350"/>
            <a:ext cx="58674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19"/>
          <p:cNvSpPr txBox="1">
            <a:spLocks noChangeArrowheads="1"/>
          </p:cNvSpPr>
          <p:nvPr/>
        </p:nvSpPr>
        <p:spPr bwMode="auto">
          <a:xfrm>
            <a:off x="5638800" y="823913"/>
            <a:ext cx="18383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>
                <a:latin typeface="Times New Roman" pitchFamily="18" charset="0"/>
              </a:rPr>
              <a:t>-предполагаемый контур залежи в</a:t>
            </a:r>
          </a:p>
          <a:p>
            <a:r>
              <a:rPr lang="ru-RU" sz="800" b="1">
                <a:latin typeface="Times New Roman" pitchFamily="18" charset="0"/>
              </a:rPr>
              <a:t> дельтовых отложениях (по данным</a:t>
            </a:r>
          </a:p>
          <a:p>
            <a:r>
              <a:rPr lang="ru-RU" sz="800" b="1">
                <a:latin typeface="Times New Roman" pitchFamily="18" charset="0"/>
              </a:rPr>
              <a:t> интерпретации сейсморазведки)</a:t>
            </a:r>
          </a:p>
        </p:txBody>
      </p:sp>
      <p:pic>
        <p:nvPicPr>
          <p:cNvPr id="81925" name="Picture 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239838"/>
            <a:ext cx="19208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Rectangle 21"/>
          <p:cNvSpPr>
            <a:spLocks noChangeArrowheads="1"/>
          </p:cNvSpPr>
          <p:nvPr/>
        </p:nvSpPr>
        <p:spPr bwMode="auto">
          <a:xfrm>
            <a:off x="5638800" y="1219200"/>
            <a:ext cx="13858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>
                <a:latin typeface="Times New Roman" pitchFamily="18" charset="0"/>
              </a:rPr>
              <a:t>-геохимические аномалии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81927" name="Picture 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509713"/>
            <a:ext cx="952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Rectangle 23"/>
          <p:cNvSpPr>
            <a:spLocks noChangeArrowheads="1"/>
          </p:cNvSpPr>
          <p:nvPr/>
        </p:nvSpPr>
        <p:spPr bwMode="auto">
          <a:xfrm>
            <a:off x="5638800" y="1433513"/>
            <a:ext cx="19542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>
                <a:latin typeface="Times New Roman" pitchFamily="18" charset="0"/>
              </a:rPr>
              <a:t>-пункты геохимического опробования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81929" name="Picture 2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662113"/>
            <a:ext cx="9366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0" name="Rectangle 25"/>
          <p:cNvSpPr>
            <a:spLocks noChangeArrowheads="1"/>
          </p:cNvSpPr>
          <p:nvPr/>
        </p:nvSpPr>
        <p:spPr bwMode="auto">
          <a:xfrm>
            <a:off x="5638800" y="1585913"/>
            <a:ext cx="1693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>
                <a:latin typeface="Times New Roman" pitchFamily="18" charset="0"/>
              </a:rPr>
              <a:t>-продуктивные (промышленные</a:t>
            </a:r>
          </a:p>
          <a:p>
            <a:r>
              <a:rPr lang="ru-RU" sz="800" b="1">
                <a:latin typeface="Times New Roman" pitchFamily="18" charset="0"/>
              </a:rPr>
              <a:t> притоки газа)</a:t>
            </a:r>
          </a:p>
        </p:txBody>
      </p:sp>
      <p:sp>
        <p:nvSpPr>
          <p:cNvPr id="81931" name="Rectangle 26"/>
          <p:cNvSpPr>
            <a:spLocks noChangeArrowheads="1"/>
          </p:cNvSpPr>
          <p:nvPr/>
        </p:nvSpPr>
        <p:spPr bwMode="auto">
          <a:xfrm>
            <a:off x="5638800" y="1828800"/>
            <a:ext cx="1739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>
                <a:latin typeface="Times New Roman" pitchFamily="18" charset="0"/>
              </a:rPr>
              <a:t>-непродуктивные (притоки воды)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81932" name="Picture 2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890713"/>
            <a:ext cx="1254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2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700" y="895350"/>
            <a:ext cx="165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2"/>
          <p:cNvSpPr txBox="1">
            <a:spLocks noChangeArrowheads="1"/>
          </p:cNvSpPr>
          <p:nvPr/>
        </p:nvSpPr>
        <p:spPr bwMode="auto">
          <a:xfrm>
            <a:off x="1371600" y="2667000"/>
            <a:ext cx="5562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Выполненные проекты и их результаты</a:t>
            </a:r>
            <a:endParaRPr lang="en-US" sz="4000" b="1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Что такое геохимическая разведка</a:t>
            </a:r>
            <a:r>
              <a:rPr lang="en-US" sz="360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Геохимическая разведка – инновационный и экономически эффективная технология, включающая анализ адсорбированных газов из образцов породы, выявление аномалий концентрации газов, а также изменения в составе приповерхностного газа в местах возможного залегания углеводородов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Аномалии и фоновые явления наносятся на карту: определяется зона аномалии с повышенной вероятностью нахождения углеводородов</a:t>
            </a:r>
            <a:r>
              <a:rPr lang="en-US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Group 2"/>
          <p:cNvGraphicFramePr>
            <a:graphicFrameLocks noGrp="1"/>
          </p:cNvGraphicFramePr>
          <p:nvPr/>
        </p:nvGraphicFramePr>
        <p:xfrm>
          <a:off x="250825" y="1484313"/>
          <a:ext cx="7239000" cy="4257675"/>
        </p:xfrm>
        <a:graphic>
          <a:graphicData uri="http://schemas.openxmlformats.org/drawingml/2006/table">
            <a:tbl>
              <a:tblPr/>
              <a:tblGrid>
                <a:gridCol w="541338"/>
                <a:gridCol w="1585912"/>
                <a:gridCol w="1800225"/>
                <a:gridCol w="3311525"/>
              </a:tblGrid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№ п/п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Названия структур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Оценка перспектив газоносности по геохимическим данным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Результаты опробования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скважин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Мостовская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положительная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положительные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Непромышленный приток газа,                скв. Мостовская-2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Южно-Грабинская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положительная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положительные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Промышленный приток газа,                        скв. Ю.Грабинсвая-1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Выжомлянская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положительная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положительные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Промышленный приток газа,                     скв Выжомлянская-2,3,6,12,13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Выжомлянская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(за пределами геохимических аномалій)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Отицательные,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скважины Выжомлянская- 4,5,8,9,10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3094" marR="73094" marT="36529" marB="365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78" name="Rectangle 1"/>
          <p:cNvSpPr>
            <a:spLocks noChangeArrowheads="1"/>
          </p:cNvSpPr>
          <p:nvPr/>
        </p:nvSpPr>
        <p:spPr bwMode="auto">
          <a:xfrm>
            <a:off x="179388" y="265113"/>
            <a:ext cx="878681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>
                <a:latin typeface="Verdana" pitchFamily="34" charset="0"/>
              </a:rPr>
              <a:t>СОПОСТАВЛЕНИЕ </a:t>
            </a:r>
            <a:endParaRPr lang="ru-RU" sz="800"/>
          </a:p>
          <a:p>
            <a:pPr algn="ctr" eaLnBrk="0" hangingPunct="0"/>
            <a:r>
              <a:rPr lang="ru-RU" sz="1600" b="1">
                <a:latin typeface="Verdana" pitchFamily="34" charset="0"/>
              </a:rPr>
              <a:t>результатов геохимических исследований, выполненных в 1976-1997гг. на территории Западных областей Украины, с результатами</a:t>
            </a:r>
            <a:endParaRPr lang="ru-RU" sz="800"/>
          </a:p>
          <a:p>
            <a:pPr algn="ctr" eaLnBrk="0" hangingPunct="0"/>
            <a:r>
              <a:rPr lang="ru-RU" sz="1600" b="1">
                <a:latin typeface="Verdana" pitchFamily="34" charset="0"/>
              </a:rPr>
              <a:t>последующих сейсморазведочных работ и бурения </a:t>
            </a:r>
            <a:endParaRPr lang="ru-RU" sz="800"/>
          </a:p>
          <a:p>
            <a:pPr eaLnBrk="0" hangingPunct="0"/>
            <a:endParaRPr lang="ru-RU"/>
          </a:p>
        </p:txBody>
      </p:sp>
      <p:pic>
        <p:nvPicPr>
          <p:cNvPr id="8297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5661025"/>
            <a:ext cx="1871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1000125"/>
          <a:ext cx="8572500" cy="5561013"/>
        </p:xfrm>
        <a:graphic>
          <a:graphicData uri="http://schemas.openxmlformats.org/drawingml/2006/table">
            <a:tbl>
              <a:tblPr/>
              <a:tblGrid>
                <a:gridCol w="720725"/>
                <a:gridCol w="2489200"/>
                <a:gridCol w="2432050"/>
                <a:gridCol w="2930525"/>
              </a:tblGrid>
              <a:tr h="9826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№ п/п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Названия структур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Оценка перспектив газоносности по геохимическим данным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Результаты опробования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скважин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6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Россовская (северный блок)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отрицательные,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Скв.Россовская-1 – отсутствие притока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9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Подолецкая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Отрицательная              (за пределами геохимической аномалии)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Скв.Подолбцы-1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и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Подолбцы-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пробурены за пределами аномалии, (в неоптимальных условиях по данным переинтерпретации сейсморазведки)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9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Подолецкая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Положительная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(в пределах геохимической аномалии_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Не разбурена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Сусоливская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положительная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положительные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Промышленный приток газа, скв.  Новоселки-11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2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Южнорудковская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отрицательные,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скв. Ю.Рудковская-1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59677" marR="59677" marT="29837" marB="29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785813"/>
          <a:ext cx="8643938" cy="5716587"/>
        </p:xfrm>
        <a:graphic>
          <a:graphicData uri="http://schemas.openxmlformats.org/drawingml/2006/table">
            <a:tbl>
              <a:tblPr/>
              <a:tblGrid>
                <a:gridCol w="727075"/>
                <a:gridCol w="2509838"/>
                <a:gridCol w="2451100"/>
                <a:gridCol w="2955925"/>
              </a:tblGrid>
              <a:tr h="1090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№ п/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Названия структур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Оценка перспектив газоносности по геохимическим данным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Результаты опробования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скважин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Юрьевская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отрицательные,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скв. Юрьевская-1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Оселевская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отрицательные,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скв. Оселя-1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Рогозненский риф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отрицательные,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скв. Быков-6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Княгиничская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АТЗ* (по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данным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интерпретации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материалов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сейсморазведки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Отрицательные,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скв. Княгиничи-1,2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Яворовская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Отрицательные,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скв. Яворовская-1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Вощанецкая АТЗ* (по данным интерпретации материалов сейсморазведки)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Отрицательные,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скв. Никловичи-2,6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Романовская (сводовая часть)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Отрицательные,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скв. Романовская-1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2046" marR="62046" marT="31023" marB="310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" y="908050"/>
            <a:ext cx="32289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32363" y="2565400"/>
            <a:ext cx="3879850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1400">
                <a:cs typeface="Times New Roman" pitchFamily="18" charset="0"/>
              </a:rPr>
              <a:t>Сложные геохимические аномалии преимущественно связаны с максимальными значениями времени прохождения сейсмических волн между отражающими поверхностями </a:t>
            </a:r>
            <a:r>
              <a:rPr lang="en-US" sz="1400">
                <a:latin typeface="Verdana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1400" baseline="-25000">
                <a:latin typeface="Verdana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1400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>
                <a:cs typeface="Times New Roman" pitchFamily="18" charset="0"/>
              </a:rPr>
              <a:t>и</a:t>
            </a:r>
            <a:r>
              <a:rPr lang="en-US" sz="1400">
                <a:latin typeface="Verdana" pitchFamily="34" charset="0"/>
              </a:rPr>
              <a:t> A </a:t>
            </a:r>
            <a:r>
              <a:rPr lang="ru-RU" sz="1400">
                <a:latin typeface="Verdana" pitchFamily="34" charset="0"/>
              </a:rPr>
              <a:t>(</a:t>
            </a:r>
            <a:r>
              <a:rPr lang="ru-RU" sz="1400">
                <a:cs typeface="Times New Roman" pitchFamily="18" charset="0"/>
              </a:rPr>
              <a:t>юрские отложения</a:t>
            </a:r>
            <a:r>
              <a:rPr lang="ru-RU" sz="1400">
                <a:latin typeface="Verdana" pitchFamily="34" charset="0"/>
              </a:rPr>
              <a:t>),</a:t>
            </a:r>
            <a:r>
              <a:rPr lang="en-US" sz="1400">
                <a:latin typeface="Verdana" pitchFamily="34" charset="0"/>
              </a:rPr>
              <a:t> </a:t>
            </a:r>
            <a:r>
              <a:rPr lang="ru-RU" sz="1400">
                <a:cs typeface="Times New Roman" pitchFamily="18" charset="0"/>
              </a:rPr>
              <a:t>что указывает на то, что залежи нефти связаны с внешними зонами пород-коллекторов юрских отложений</a:t>
            </a:r>
            <a:r>
              <a:rPr lang="ru-RU" sz="1400">
                <a:latin typeface="Verdana" pitchFamily="34" charset="0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5661025"/>
            <a:ext cx="3771900" cy="787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altLang="ru-RU" sz="1200"/>
              <a:t>Южно-ямальский лицензионный участок. Карта для сопоставления сложных геохимических аномалий с картой временных интервалов между отражающими поверхностями</a:t>
            </a:r>
            <a:r>
              <a:rPr lang="en-US" altLang="ru-RU" sz="1200">
                <a:latin typeface="Verdana" pitchFamily="34" charset="0"/>
              </a:rPr>
              <a:t> B3-A</a:t>
            </a:r>
            <a:endParaRPr lang="ru-RU" altLang="ru-RU" sz="1200">
              <a:latin typeface="Verdana" pitchFamily="34" charset="0"/>
            </a:endParaRP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638" y="2708275"/>
            <a:ext cx="1460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Box 5"/>
          <p:cNvSpPr txBox="1">
            <a:spLocks noChangeArrowheads="1"/>
          </p:cNvSpPr>
          <p:nvPr/>
        </p:nvSpPr>
        <p:spPr bwMode="auto">
          <a:xfrm rot="-5400000">
            <a:off x="3262313" y="1854200"/>
            <a:ext cx="13684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Interval time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988" y="1049338"/>
            <a:ext cx="388937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92275" y="404813"/>
            <a:ext cx="6192838" cy="4984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altLang="ru-RU" sz="1200"/>
              <a:t>Пример оценки нефтегазоносного потенциала литологической ловушки и точного соответствия результатов геохимической съемки данным, полученным по результатам бурения</a:t>
            </a:r>
            <a:endParaRPr lang="ru-RU" altLang="ru-RU" sz="1200">
              <a:latin typeface="Verdana" pitchFamily="34" charset="0"/>
            </a:endParaRPr>
          </a:p>
        </p:txBody>
      </p:sp>
      <p:pic>
        <p:nvPicPr>
          <p:cNvPr id="8704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935163"/>
            <a:ext cx="2286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163763"/>
            <a:ext cx="2286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411413"/>
            <a:ext cx="2286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61038" y="1924050"/>
            <a:ext cx="7889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75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ru-RU" sz="75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producing oil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61038" y="2152650"/>
            <a:ext cx="92233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75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ru-RU" sz="75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75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ru-RU" sz="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roducing water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72150" y="2393950"/>
            <a:ext cx="1012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ru-RU" sz="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“dry”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7050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2736850"/>
            <a:ext cx="28575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589588" y="1760538"/>
            <a:ext cx="492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Wells</a:t>
            </a:r>
            <a:r>
              <a:rPr lang="ru-RU" altLang="ru-RU" sz="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703888" y="2674938"/>
            <a:ext cx="9302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ru-RU" sz="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tectonic faults</a:t>
            </a:r>
            <a:endParaRPr lang="ru-RU" altLang="ru-RU" sz="9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7053" name="Picture 1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675" y="4070350"/>
            <a:ext cx="4238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707063" y="3198813"/>
            <a:ext cx="1651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75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ru-RU" sz="75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Yu</a:t>
            </a:r>
            <a:r>
              <a:rPr lang="ru-RU" alt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1-1</a:t>
            </a:r>
            <a:r>
              <a:rPr lang="en-US" alt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bed oil deposit outline</a:t>
            </a:r>
            <a:endParaRPr lang="ru-RU" altLang="ru-RU" sz="900" b="1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724525" y="3429000"/>
            <a:ext cx="1716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ru-RU" sz="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suspected structure-type traps</a:t>
            </a:r>
            <a:endParaRPr lang="ru-RU" altLang="ru-RU" sz="9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7056" name="Text Box 20"/>
          <p:cNvSpPr txBox="1">
            <a:spLocks noChangeArrowheads="1"/>
          </p:cNvSpPr>
          <p:nvPr/>
        </p:nvSpPr>
        <p:spPr bwMode="auto">
          <a:xfrm>
            <a:off x="5759450" y="3800475"/>
            <a:ext cx="24796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900" b="1">
                <a:latin typeface="Times New Roman" pitchFamily="18" charset="0"/>
              </a:rPr>
              <a:t>-</a:t>
            </a:r>
            <a:r>
              <a:rPr lang="en-US" altLang="ru-RU" sz="900" b="1">
                <a:latin typeface="Times New Roman" pitchFamily="18" charset="0"/>
              </a:rPr>
              <a:t> </a:t>
            </a:r>
            <a:r>
              <a:rPr lang="en-US" altLang="ru-RU" sz="900" b="1">
                <a:solidFill>
                  <a:srgbClr val="002060"/>
                </a:solidFill>
                <a:latin typeface="Times New Roman" pitchFamily="18" charset="0"/>
              </a:rPr>
              <a:t>expected oil-drainage boundary of Yu1-1 bed</a:t>
            </a:r>
            <a:endParaRPr lang="ru-RU" altLang="ru-RU" sz="9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768975" y="4200525"/>
            <a:ext cx="237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ru-RU" sz="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expected increase in the oil productive area</a:t>
            </a:r>
            <a:endParaRPr lang="ru-RU" altLang="ru-RU" sz="900" b="1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of Yu</a:t>
            </a:r>
            <a:r>
              <a:rPr lang="ru-RU" alt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1-1 </a:t>
            </a:r>
            <a:r>
              <a:rPr lang="en-US" alt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bed according to seismic data</a:t>
            </a:r>
            <a:endParaRPr lang="ru-RU" altLang="ru-RU" sz="900" b="1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7058" name="Рисунок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5900" y="5222875"/>
            <a:ext cx="4191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9" name="Прямоугольник 1"/>
          <p:cNvSpPr>
            <a:spLocks noChangeArrowheads="1"/>
          </p:cNvSpPr>
          <p:nvPr/>
        </p:nvSpPr>
        <p:spPr bwMode="auto">
          <a:xfrm>
            <a:off x="5861050" y="5184775"/>
            <a:ext cx="1852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000" b="1">
                <a:solidFill>
                  <a:srgbClr val="002060"/>
                </a:solidFill>
                <a:latin typeface="Times New Roman" pitchFamily="18" charset="0"/>
              </a:rPr>
              <a:t>-</a:t>
            </a:r>
            <a:r>
              <a:rPr lang="en-US" altLang="ru-RU" sz="10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ru-RU" sz="900" b="1">
                <a:solidFill>
                  <a:srgbClr val="002060"/>
                </a:solidFill>
                <a:latin typeface="Times New Roman" pitchFamily="18" charset="0"/>
              </a:rPr>
              <a:t>complex geochemical anomalies </a:t>
            </a:r>
            <a:endParaRPr lang="ru-RU" altLang="ru-RU" sz="9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725" y="2852738"/>
            <a:ext cx="2570163" cy="287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alt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по сейсмическим данным</a:t>
            </a:r>
            <a:endParaRPr lang="ru-RU" alt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7061" name="Прямоугольник 3"/>
          <p:cNvSpPr>
            <a:spLocks noChangeArrowheads="1"/>
          </p:cNvSpPr>
          <p:nvPr/>
        </p:nvSpPr>
        <p:spPr bwMode="auto">
          <a:xfrm>
            <a:off x="5314950" y="4787900"/>
            <a:ext cx="17986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alt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Геохимические данные</a:t>
            </a:r>
            <a:endParaRPr lang="ru-RU" altLang="ru-RU" sz="12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endParaRPr lang="uk-UA" sz="2800" smtClean="0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482600" y="1773238"/>
            <a:ext cx="3455988" cy="4524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Мантойский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Ярхутаяхский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Восточно-Хохряковский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Южно-Островной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Северо-Кочевский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Тевлино-Русскинский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Северо-Когалымский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Северо-Покамасовский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Лонгъюганский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Северо-Восточно-Хулымский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Ярудейский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Ставропольский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Чатылькинско-Удмуртский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Кынско-Часельский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Лензитский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Восточно-Перевальный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Пангодинская площадь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Северо-Нерутинский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Северо-Юбилейный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Восточно-Юбилейный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Средне-Хулымский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Ванско-Намысский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Полуйский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Сорумский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Северо-Казымский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Восточно-Падинский</a:t>
            </a:r>
          </a:p>
          <a:p>
            <a:pPr marL="457200" indent="-457200">
              <a:buFontTx/>
              <a:buAutoNum type="arabicPeriod"/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469900" y="765175"/>
            <a:ext cx="3887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Verdana" pitchFamily="34" charset="0"/>
              </a:rPr>
              <a:t>Лицензионные участки и площади в Западной Сибири, на которых была проведена геохимическая  съемка</a:t>
            </a:r>
          </a:p>
        </p:txBody>
      </p: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4500563" y="260350"/>
            <a:ext cx="4392612" cy="6302375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6196013" y="2020888"/>
            <a:ext cx="73025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6269038" y="2093913"/>
            <a:ext cx="73025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88072" name="Picture 10" descr="кар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60350"/>
            <a:ext cx="43719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8" grpId="0" animBg="1"/>
      <p:bldP spid="14336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/>
          </p:cNvSpPr>
          <p:nvPr/>
        </p:nvSpPr>
        <p:spPr bwMode="auto">
          <a:xfrm>
            <a:off x="214313" y="857250"/>
            <a:ext cx="864393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>
              <a:lnSpc>
                <a:spcPct val="114000"/>
              </a:lnSpc>
            </a:pPr>
            <a:r>
              <a:rPr lang="ru-RU" sz="1400" b="1">
                <a:latin typeface="Verdana" pitchFamily="34" charset="0"/>
              </a:rPr>
              <a:t>Кроме работ на территории Западной Сибири геохимическая съемка была проведена на площадях и лицензионных участках на территории:</a:t>
            </a:r>
            <a:endParaRPr lang="ru-RU" sz="800"/>
          </a:p>
          <a:p>
            <a:pPr indent="457200" algn="just" eaLnBrk="0" hangingPunct="0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1400" b="1">
                <a:latin typeface="Verdana" pitchFamily="34" charset="0"/>
              </a:rPr>
              <a:t>  Республики Коми </a:t>
            </a:r>
            <a:r>
              <a:rPr lang="ru-RU" sz="1400" b="1">
                <a:latin typeface="Calibri" pitchFamily="34" charset="0"/>
              </a:rPr>
              <a:t>–</a:t>
            </a:r>
            <a:r>
              <a:rPr lang="ru-RU" sz="1400" b="1">
                <a:latin typeface="Verdana" pitchFamily="34" charset="0"/>
              </a:rPr>
              <a:t> три лицензионных участка,</a:t>
            </a:r>
            <a:endParaRPr lang="ru-RU" sz="800"/>
          </a:p>
          <a:p>
            <a:pPr indent="457200" algn="just" eaLnBrk="0" hangingPunct="0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1400" b="1">
                <a:latin typeface="Verdana" pitchFamily="34" charset="0"/>
              </a:rPr>
              <a:t>  Республики Башкортостан </a:t>
            </a:r>
            <a:r>
              <a:rPr lang="ru-RU" sz="1400" b="1">
                <a:latin typeface="Calibri" pitchFamily="34" charset="0"/>
              </a:rPr>
              <a:t>–</a:t>
            </a:r>
            <a:r>
              <a:rPr lang="ru-RU" sz="1400" b="1">
                <a:latin typeface="Verdana" pitchFamily="34" charset="0"/>
              </a:rPr>
              <a:t> один лицензионный участок,</a:t>
            </a:r>
            <a:endParaRPr lang="ru-RU" sz="800"/>
          </a:p>
          <a:p>
            <a:pPr indent="457200" algn="just" eaLnBrk="0" hangingPunct="0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1400" b="1">
                <a:latin typeface="Verdana" pitchFamily="34" charset="0"/>
              </a:rPr>
              <a:t>  Республики Мари-Эл </a:t>
            </a:r>
            <a:r>
              <a:rPr lang="ru-RU" sz="1400" b="1">
                <a:latin typeface="Calibri" pitchFamily="34" charset="0"/>
              </a:rPr>
              <a:t>–</a:t>
            </a:r>
            <a:r>
              <a:rPr lang="ru-RU" sz="1400" b="1">
                <a:latin typeface="Verdana" pitchFamily="34" charset="0"/>
              </a:rPr>
              <a:t> один лицензионный участок,</a:t>
            </a:r>
            <a:endParaRPr lang="ru-RU" sz="800"/>
          </a:p>
          <a:p>
            <a:pPr indent="457200" algn="just" eaLnBrk="0" hangingPunct="0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1400" b="1">
                <a:latin typeface="Verdana" pitchFamily="34" charset="0"/>
              </a:rPr>
              <a:t>  Волгоградской области </a:t>
            </a:r>
            <a:r>
              <a:rPr lang="ru-RU" sz="1400" b="1">
                <a:latin typeface="Calibri" pitchFamily="34" charset="0"/>
              </a:rPr>
              <a:t>–</a:t>
            </a:r>
            <a:r>
              <a:rPr lang="ru-RU" sz="1400" b="1">
                <a:latin typeface="Verdana" pitchFamily="34" charset="0"/>
              </a:rPr>
              <a:t> пять лицензионных участков, </a:t>
            </a:r>
            <a:endParaRPr lang="ru-RU" sz="800"/>
          </a:p>
          <a:p>
            <a:pPr indent="457200" algn="just" eaLnBrk="0" hangingPunct="0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1400" b="1">
                <a:latin typeface="Verdana" pitchFamily="34" charset="0"/>
              </a:rPr>
              <a:t>  Красноярского края </a:t>
            </a:r>
            <a:r>
              <a:rPr lang="ru-RU" sz="1400" b="1">
                <a:latin typeface="Calibri" pitchFamily="34" charset="0"/>
              </a:rPr>
              <a:t>–</a:t>
            </a:r>
            <a:r>
              <a:rPr lang="ru-RU" sz="1400" b="1">
                <a:latin typeface="Verdana" pitchFamily="34" charset="0"/>
              </a:rPr>
              <a:t> два лицензионных участка.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2"/>
          <p:cNvSpPr txBox="1">
            <a:spLocks noChangeArrowheads="1"/>
          </p:cNvSpPr>
          <p:nvPr/>
        </p:nvSpPr>
        <p:spPr bwMode="auto">
          <a:xfrm>
            <a:off x="1981200" y="30480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Наши патенты</a:t>
            </a:r>
            <a:endParaRPr lang="en-US" sz="4000" b="1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23850" y="620713"/>
            <a:ext cx="8642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Компания реализует собственные и лучшие мировые решения и технологии в области геологии и разработки нефтяных газовых месторождений, гидрогеологии (департамент геологии), экологии нефтяной промышленности (департамент экологии).</a:t>
            </a:r>
            <a:r>
              <a:rPr lang="en-US"/>
              <a:t> </a:t>
            </a:r>
            <a:r>
              <a:rPr lang="ru-RU"/>
              <a:t>Ряд разработанных компанией технологий защищены патентами РФ.</a:t>
            </a:r>
            <a:endParaRPr lang="uk-UA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822325" y="2085975"/>
            <a:ext cx="7421563" cy="4151313"/>
            <a:chOff x="643" y="787"/>
            <a:chExt cx="4675" cy="2615"/>
          </a:xfrm>
        </p:grpSpPr>
        <p:pic>
          <p:nvPicPr>
            <p:cNvPr id="91140" name="Picture 2" descr="C:\Users\Nick\Downloads\gprezentata\12-02-2014_13-54-07\патент 2190757 ВГВ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888"/>
              <a:ext cx="1077" cy="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1" name="Picture 2" descr="C:\Users\Nick\Downloads\gprezentata\12-02-2014_13-54-07\патент 2138696 импульс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1442"/>
              <a:ext cx="1090" cy="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2" name="Picture 3" descr="C:\Users\Nick\Downloads\gprezentata\12-02-2014_13-54-07\патент 2138617 ОПЗ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787"/>
              <a:ext cx="1058" cy="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Патент"/>
            <p:cNvPicPr>
              <a:picLocks noChangeAspect="1" noChangeArrowheads="1"/>
            </p:cNvPicPr>
            <p:nvPr/>
          </p:nvPicPr>
          <p:blipFill>
            <a:blip r:embed="rId5" cstate="screen">
              <a:lum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" y="1125"/>
              <a:ext cx="1038" cy="1489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2" descr="logoU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6221413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059113" y="4365625"/>
            <a:ext cx="3279775" cy="1349375"/>
          </a:xfrm>
          <a:prstGeom prst="wedgeRoundRectCallou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i="1">
                <a:solidFill>
                  <a:srgbClr val="2427A6"/>
                </a:solidFill>
                <a:cs typeface="Arial" charset="0"/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Как наши геохимические исследования помогают на различных этапах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381000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200" smtClean="0"/>
              <a:t>Слабоизученные бассейны</a:t>
            </a:r>
            <a:endParaRPr lang="en-US" sz="2200" smtClean="0"/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z="2200" smtClean="0"/>
              <a:t>Снижается риск сбора сейсмических данных в непродуктивных зонах</a:t>
            </a:r>
            <a:endParaRPr lang="en-US" sz="2200" smtClean="0"/>
          </a:p>
          <a:p>
            <a:pPr eaLnBrk="1" hangingPunct="1"/>
            <a:r>
              <a:rPr lang="ru-RU" sz="2200" smtClean="0"/>
              <a:t>Очерчиваются зоны, требующие дальнейших сейсмических исследований</a:t>
            </a:r>
            <a:endParaRPr lang="en-US" sz="2200" smtClean="0"/>
          </a:p>
          <a:p>
            <a:pPr eaLnBrk="1" hangingPunct="1"/>
            <a:r>
              <a:rPr lang="ru-RU" sz="2200" smtClean="0"/>
              <a:t>Изотопный анализ помогает определить зрелость бассейна/участка для дальнейшей разведки</a:t>
            </a:r>
            <a:endParaRPr lang="en-US" sz="2200" smtClean="0"/>
          </a:p>
          <a:p>
            <a:pPr eaLnBrk="1" hangingPunct="1"/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381000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200" smtClean="0"/>
              <a:t>Этап разведки</a:t>
            </a:r>
            <a:r>
              <a:rPr lang="en-US" sz="2200" smtClean="0"/>
              <a:t> </a:t>
            </a:r>
          </a:p>
        </p:txBody>
      </p:sp>
      <p:sp>
        <p:nvSpPr>
          <p:cNvPr id="18437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Определяется, содержит ли участок достаточные запасы углеводородов</a:t>
            </a:r>
            <a:endParaRPr lang="en-US" smtClean="0"/>
          </a:p>
          <a:p>
            <a:pPr eaLnBrk="1" hangingPunct="1"/>
            <a:r>
              <a:rPr lang="ru-RU" smtClean="0"/>
              <a:t>Проверяются и оцениваются участки с повышенной концентрацией в зоне проведения разведки</a:t>
            </a:r>
            <a:endParaRPr lang="en-US" smtClean="0"/>
          </a:p>
          <a:p>
            <a:pPr eaLnBrk="1" hangingPunct="1"/>
            <a:r>
              <a:rPr lang="ru-RU" smtClean="0"/>
              <a:t>Оптимизируется сбор сейсмических данных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Как наши геохимические исследования помогают на различных этапах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33400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Этап разработки</a:t>
            </a:r>
            <a:endParaRPr lang="en-US" smtClean="0"/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Границы и формы пласта</a:t>
            </a:r>
            <a:endParaRPr lang="en-US" smtClean="0"/>
          </a:p>
          <a:p>
            <a:pPr eaLnBrk="1" hangingPunct="1"/>
            <a:r>
              <a:rPr lang="ru-RU" smtClean="0"/>
              <a:t>Обособленные карманы нефти/газа</a:t>
            </a:r>
            <a:endParaRPr lang="en-US" smtClean="0"/>
          </a:p>
          <a:p>
            <a:pPr eaLnBrk="1" hangingPunct="1"/>
            <a:r>
              <a:rPr lang="ru-RU" smtClean="0"/>
              <a:t>Имеет ли место раздробленность резервуара</a:t>
            </a:r>
            <a:r>
              <a:rPr lang="en-US" smtClean="0"/>
              <a:t>?</a:t>
            </a:r>
          </a:p>
          <a:p>
            <a:pPr eaLnBrk="1" hangingPunct="1"/>
            <a:r>
              <a:rPr lang="ru-RU" smtClean="0"/>
              <a:t>Совершенствуются модели резервуара</a:t>
            </a:r>
            <a:endParaRPr lang="en-US" smtClean="0"/>
          </a:p>
        </p:txBody>
      </p:sp>
      <p:sp>
        <p:nvSpPr>
          <p:cNvPr id="1946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33400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Модели и доработки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Интеграция с сейсмическими данными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Строятся концепции структурных моделей с учетом наблюдаемых геохимических моделей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Изотопные исследования помогают в поиске углеводородов, в частности, в оценке форм залегания углеводородов</a:t>
            </a: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0"/>
          <p:cNvSpPr txBox="1">
            <a:spLocks noChangeArrowheads="1"/>
          </p:cNvSpPr>
          <p:nvPr/>
        </p:nvSpPr>
        <p:spPr bwMode="auto">
          <a:xfrm>
            <a:off x="1143000" y="24384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МЕТОДЫ ОТБОРА ПРОБ И ПОЛЕВЫЕ ИССЛЕДОВАНИЯ</a:t>
            </a:r>
            <a:endParaRPr lang="en-US" sz="3200" b="1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Схема и сетка пробоотбора</a:t>
            </a:r>
            <a:endParaRPr 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smtClean="0"/>
              <a:t>Полевые исследования проводятся с учетом геоморфологии, физиографии</a:t>
            </a:r>
            <a:r>
              <a:rPr lang="en-US" sz="2800" smtClean="0"/>
              <a:t> </a:t>
            </a:r>
            <a:r>
              <a:rPr lang="ru-RU" sz="2800" smtClean="0"/>
              <a:t>и геологических аспектов исследуемой зоны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smtClean="0"/>
              <a:t>Предлагается изучать спутниковые снимки исследуемой зоны для определения более оптимальной схемы расположения точек отбора проб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smtClean="0"/>
              <a:t>Компоненты любых других доступных данных (сейсмических, результатов бурения, геологического картирования) также интегрируются для планирования схемы отбора проб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28625" y="928568"/>
            <a:ext cx="835818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Verdana" pitchFamily="34" charset="0"/>
              </a:rPr>
              <a:t>Виды </a:t>
            </a:r>
            <a:r>
              <a:rPr lang="ru-RU" sz="1600" b="1" dirty="0" err="1">
                <a:latin typeface="Verdana" pitchFamily="34" charset="0"/>
              </a:rPr>
              <a:t>газогеохимической</a:t>
            </a:r>
            <a:r>
              <a:rPr lang="ru-RU" sz="1600" b="1" dirty="0">
                <a:latin typeface="Verdana" pitchFamily="34" charset="0"/>
              </a:rPr>
              <a:t> съемки, применяемые ЗАО «НИЦ «Югранефтегаз»</a:t>
            </a:r>
          </a:p>
          <a:p>
            <a:pPr algn="ctr">
              <a:defRPr/>
            </a:pPr>
            <a:endParaRPr lang="ru-RU" sz="1600" b="1" dirty="0">
              <a:latin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b="1" dirty="0">
                <a:latin typeface="Verdana" pitchFamily="34" charset="0"/>
              </a:rPr>
              <a:t>Геохимическая съемка с отбором проб пород (грунта), снега или воды, их последующей дегазацией и  </a:t>
            </a:r>
            <a:r>
              <a:rPr lang="ru-RU" sz="1400" b="1" dirty="0" err="1">
                <a:latin typeface="Verdana" pitchFamily="34" charset="0"/>
              </a:rPr>
              <a:t>хроматографическим</a:t>
            </a:r>
            <a:r>
              <a:rPr lang="ru-RU" sz="1400" b="1" dirty="0">
                <a:latin typeface="Verdana" pitchFamily="34" charset="0"/>
              </a:rPr>
              <a:t> изучением состава </a:t>
            </a:r>
            <a:r>
              <a:rPr lang="ru-RU" sz="1400" b="1" dirty="0" err="1">
                <a:latin typeface="Verdana" pitchFamily="34" charset="0"/>
              </a:rPr>
              <a:t>десорбированных</a:t>
            </a:r>
            <a:r>
              <a:rPr lang="ru-RU" sz="1400" b="1" dirty="0">
                <a:latin typeface="Verdana" pitchFamily="34" charset="0"/>
              </a:rPr>
              <a:t> </a:t>
            </a:r>
            <a:r>
              <a:rPr lang="ru-RU" sz="1400" b="1" dirty="0" smtClean="0">
                <a:latin typeface="Verdana" pitchFamily="34" charset="0"/>
              </a:rPr>
              <a:t>из проб газов</a:t>
            </a:r>
            <a:r>
              <a:rPr lang="ru-RU" sz="1400" b="1" dirty="0">
                <a:latin typeface="Verdana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b="1" dirty="0" err="1" smtClean="0">
                <a:latin typeface="Verdana" pitchFamily="34" charset="0"/>
              </a:rPr>
              <a:t>Атмогеохимическая</a:t>
            </a:r>
            <a:r>
              <a:rPr lang="ru-RU" sz="1400" b="1" dirty="0" smtClean="0">
                <a:latin typeface="Verdana" pitchFamily="34" charset="0"/>
              </a:rPr>
              <a:t> </a:t>
            </a:r>
            <a:r>
              <a:rPr lang="ru-RU" sz="1400" b="1" dirty="0">
                <a:latin typeface="Verdana" pitchFamily="34" charset="0"/>
              </a:rPr>
              <a:t>съемка методом активной адсорбции с отбором таких же проб газа на сорбент.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b="1" dirty="0" err="1">
                <a:latin typeface="Verdana" pitchFamily="34" charset="0"/>
              </a:rPr>
              <a:t>Атмогеохимическая</a:t>
            </a:r>
            <a:r>
              <a:rPr lang="ru-RU" sz="1400" b="1" dirty="0">
                <a:latin typeface="Verdana" pitchFamily="34" charset="0"/>
              </a:rPr>
              <a:t> съемка методом пассивной </a:t>
            </a:r>
            <a:r>
              <a:rPr lang="ru-RU" sz="1400" b="1" dirty="0" smtClean="0">
                <a:latin typeface="Verdana" pitchFamily="34" charset="0"/>
              </a:rPr>
              <a:t>адсорбции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b="1" dirty="0" err="1" smtClean="0">
                <a:latin typeface="Verdana" pitchFamily="34" charset="0"/>
              </a:rPr>
              <a:t>Атмогеохимическая</a:t>
            </a:r>
            <a:r>
              <a:rPr lang="ru-RU" sz="1400" b="1" dirty="0" smtClean="0">
                <a:latin typeface="Verdana" pitchFamily="34" charset="0"/>
              </a:rPr>
              <a:t> </a:t>
            </a:r>
            <a:r>
              <a:rPr lang="ru-RU" sz="1400" b="1" dirty="0">
                <a:latin typeface="Verdana" pitchFamily="34" charset="0"/>
              </a:rPr>
              <a:t>съемка с отбором проб свободного порового газа из приповерхностных отложений, снежного покрова или проб воздуха из приповерхностных слоев атмосферы.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endParaRPr lang="ru-RU" sz="1400" b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rgbClr val="F2F2F2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2268</Words>
  <Application>Microsoft Office PowerPoint</Application>
  <PresentationFormat>Экран (4:3)</PresentationFormat>
  <Paragraphs>417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План презентации</vt:lpstr>
      <vt:lpstr>Что такое геохимическая разведка?</vt:lpstr>
      <vt:lpstr>Как наши геохимические исследования помогают на различных этапах</vt:lpstr>
      <vt:lpstr>Как наши геохимические исследования помогают на различных этапах</vt:lpstr>
      <vt:lpstr>Презентация PowerPoint</vt:lpstr>
      <vt:lpstr>Схема и сетка пробоотбора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Ставропольская  площадь (Нижневартовский район).  Карта перспектив  нефтеносности по данным интерпретации сейсморазведки.</vt:lpstr>
      <vt:lpstr>Ставропольская площадь. Карта сопоставления прогнозных залежей по сейсмическим и геохимическим данным</vt:lpstr>
      <vt:lpstr>Ставропольская площадь. Карта сопоставления сейсмических и геохимических  данных с результатами последующего бурения. Подтверждение прогноза по геохимическим данным.</vt:lpstr>
      <vt:lpstr>Ставропольская площадь.   Карта сопоставления сейсмических и геохимических данных с    результатами   переинтерпретации сейсморазведочных данных и результатами бурения. Пример подтверждения геохимических данных результатами переинтерпретации сейсморазведки</vt:lpstr>
      <vt:lpstr>Вижомлянское газовое месторождение (Предкарпатский прогиб). Сопоставление данных геохимических исследований с результатами последующего бурения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</dc:creator>
  <cp:lastModifiedBy>Руслан Низаев</cp:lastModifiedBy>
  <cp:revision>73</cp:revision>
  <dcterms:created xsi:type="dcterms:W3CDTF">2006-08-16T00:00:00Z</dcterms:created>
  <dcterms:modified xsi:type="dcterms:W3CDTF">2015-04-17T09:13:39Z</dcterms:modified>
</cp:coreProperties>
</file>